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D_D4FE32D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1100" r:id="rId2"/>
    <p:sldId id="429" r:id="rId3"/>
    <p:sldId id="271" r:id="rId4"/>
    <p:sldId id="966" r:id="rId5"/>
    <p:sldId id="269" r:id="rId6"/>
    <p:sldId id="495" r:id="rId7"/>
    <p:sldId id="280" r:id="rId8"/>
    <p:sldId id="1057" r:id="rId9"/>
    <p:sldId id="1010" r:id="rId10"/>
    <p:sldId id="379" r:id="rId11"/>
    <p:sldId id="1005" r:id="rId12"/>
    <p:sldId id="1051" r:id="rId13"/>
    <p:sldId id="313" r:id="rId14"/>
    <p:sldId id="424" r:id="rId15"/>
    <p:sldId id="422" r:id="rId16"/>
    <p:sldId id="423" r:id="rId17"/>
    <p:sldId id="393" r:id="rId18"/>
    <p:sldId id="1101" r:id="rId19"/>
    <p:sldId id="1102" r:id="rId20"/>
    <p:sldId id="1103" r:id="rId21"/>
    <p:sldId id="394" r:id="rId22"/>
    <p:sldId id="399" r:id="rId23"/>
    <p:sldId id="416" r:id="rId24"/>
    <p:sldId id="538" r:id="rId25"/>
    <p:sldId id="442" r:id="rId26"/>
    <p:sldId id="261" r:id="rId27"/>
    <p:sldId id="374" r:id="rId28"/>
    <p:sldId id="375" r:id="rId29"/>
    <p:sldId id="376" r:id="rId30"/>
    <p:sldId id="461" r:id="rId31"/>
    <p:sldId id="1099" r:id="rId32"/>
    <p:sldId id="975" r:id="rId33"/>
    <p:sldId id="43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41"/>
    <p:restoredTop sz="95161"/>
  </p:normalViewPr>
  <p:slideViewPr>
    <p:cSldViewPr snapToGrid="0" snapToObjects="1">
      <p:cViewPr>
        <p:scale>
          <a:sx n="84" d="100"/>
          <a:sy n="84" d="100"/>
        </p:scale>
        <p:origin x="328" y="4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modernComment_10D_D4FE32D3.xml><?xml version="1.0" encoding="utf-8"?>
<p188:cmLst xmlns:a="http://schemas.openxmlformats.org/drawingml/2006/main" xmlns:r="http://schemas.openxmlformats.org/officeDocument/2006/relationships" xmlns:p188="http://schemas.microsoft.com/office/powerpoint/2018/8/main">
  <p188:cm id="{29AC2CAB-50A6-6B4D-99AA-7C2BC5D9132F}" authorId="{8443ED59-20C7-4FDF-8DCA-8A14D1AA1C8C}" created="2022-03-14T21:12:28.021">
    <pc:sldMkLst xmlns:pc="http://schemas.microsoft.com/office/powerpoint/2013/main/command">
      <pc:docMk/>
      <pc:sldMk cId="3573428947" sldId="269"/>
    </pc:sldMkLst>
    <p188:txBody>
      <a:bodyPr/>
      <a:lstStyle/>
      <a:p>
        <a:r>
          <a:rPr lang="en-US"/>
          <a:t>Benefits of Long term Chiropractic care
A seven-year study from the US published in the esteemed Journal of Manipulative and Physiological Therapeutics (JMPT), compared the clinical and cost utilisation of nonsurgical/ nonpharmaceutical care given by primary care physicians (PCPs) who were mostly chiropractors, as compared with PCPs using conventional medicine alone. For the PCPs who were chiropractors, this study demonstrated: 
	•	reductions in hospital admissions by 60.2% </a:t>
        </a:r>
        <a:br>
          <a:rPr lang="en-US"/>
        </a:br>
        <a:r>
          <a:rPr lang="en-US"/>
          <a:t>
	•	reductions in hospital days by 59.0% </a:t>
        </a:r>
        <a:br>
          <a:rPr lang="en-US"/>
        </a:br>
        <a:r>
          <a:rPr lang="en-US"/>
          <a:t>
	•	reductions in outpatient surgeries and procedures by 62.0% </a:t>
        </a:r>
        <a:br>
          <a:rPr lang="en-US"/>
        </a:br>
        <a:r>
          <a:rPr lang="en-US"/>
          <a:t>
	•	reductions in pharmaceutical costs by 85% 
Sarnat RL, Winterstein J, Cambron JA. Clinical Utilization Cost Outcomes From an Integrative Medicine Independent Physician Association: An Additional 3-Year Update. Journal of Manipulative and Physiological Therapeutics JMPT May 2007; 30(4):263-269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B47BD-1AA0-2146-BD40-08BD0FFDB28B}" type="datetimeFigureOut">
              <a:rPr lang="en-US" smtClean="0"/>
              <a:t>4/25/22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EEE9F-AE91-D348-A552-4CBAEF67649B}" type="slidenum">
              <a:rPr lang="en-US" smtClean="0"/>
              <a:t>‹#›</a:t>
            </a:fld>
            <a:endParaRPr lang="en-US"/>
          </a:p>
        </p:txBody>
      </p:sp>
    </p:spTree>
    <p:extLst>
      <p:ext uri="{BB962C8B-B14F-4D97-AF65-F5344CB8AC3E}">
        <p14:creationId xmlns:p14="http://schemas.microsoft.com/office/powerpoint/2010/main" val="184253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i="1" dirty="0">
                <a:latin typeface="Athelas Bold"/>
                <a:cs typeface="Athelas Bold"/>
              </a:rPr>
              <a:t>Why the chiropractic </a:t>
            </a:r>
            <a:br>
              <a:rPr lang="en-US" sz="1200" i="1" dirty="0">
                <a:latin typeface="Athelas Bold"/>
                <a:cs typeface="Athelas Bold"/>
              </a:rPr>
            </a:br>
            <a:r>
              <a:rPr lang="en-US" sz="1200" i="1" dirty="0">
                <a:latin typeface="Athelas Bold"/>
                <a:cs typeface="Athelas Bold"/>
              </a:rPr>
              <a:t>lifestyle is a healthy family’s - secret winning formula.</a:t>
            </a:r>
          </a:p>
          <a:p>
            <a:endParaRPr lang="en-US" dirty="0"/>
          </a:p>
          <a:p>
            <a:endParaRPr lang="en-US" dirty="0"/>
          </a:p>
        </p:txBody>
      </p:sp>
      <p:sp>
        <p:nvSpPr>
          <p:cNvPr id="4" name="Slide Number Placeholder 3"/>
          <p:cNvSpPr>
            <a:spLocks noGrp="1"/>
          </p:cNvSpPr>
          <p:nvPr>
            <p:ph type="sldNum" sz="quarter" idx="5"/>
          </p:nvPr>
        </p:nvSpPr>
        <p:spPr/>
        <p:txBody>
          <a:bodyPr/>
          <a:lstStyle/>
          <a:p>
            <a:fld id="{B8B04351-5917-A74F-B99D-5351BBF93DCE}" type="slidenum">
              <a:rPr lang="en-US" smtClean="0"/>
              <a:t>2</a:t>
            </a:fld>
            <a:endParaRPr lang="en-US"/>
          </a:p>
        </p:txBody>
      </p:sp>
    </p:spTree>
    <p:extLst>
      <p:ext uri="{BB962C8B-B14F-4D97-AF65-F5344CB8AC3E}">
        <p14:creationId xmlns:p14="http://schemas.microsoft.com/office/powerpoint/2010/main" val="723095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p:cNvSpPr>
          <p:nvPr>
            <p:ph type="sldImg"/>
          </p:nvPr>
        </p:nvSpPr>
        <p:spPr>
          <a:ln/>
        </p:spPr>
      </p:sp>
      <p:sp>
        <p:nvSpPr>
          <p:cNvPr id="209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Jen</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(Radiograph provided courtesy of Cherie Goble, DC.) </a:t>
            </a:r>
          </a:p>
          <a:p>
            <a:r>
              <a:rPr lang="en-US" dirty="0">
                <a:latin typeface="Arial" charset="0"/>
                <a:ea typeface="ＭＳ Ｐゴシック" charset="0"/>
                <a:cs typeface="ＭＳ Ｐゴシック" charset="0"/>
              </a:rPr>
              <a:t>Richard A. </a:t>
            </a:r>
            <a:r>
              <a:rPr lang="en-US" dirty="0" err="1">
                <a:latin typeface="Arial" charset="0"/>
                <a:ea typeface="ＭＳ Ｐゴシック" charset="0"/>
                <a:cs typeface="ＭＳ Ｐゴシック" charset="0"/>
              </a:rPr>
              <a:t>Pistolese</a:t>
            </a:r>
            <a:r>
              <a:rPr lang="en-US" dirty="0">
                <a:latin typeface="Arial" charset="0"/>
                <a:ea typeface="ＭＳ Ｐゴシック" charset="0"/>
                <a:cs typeface="ＭＳ Ｐゴシック" charset="0"/>
              </a:rPr>
              <a:t>, DC THE WEBSTER TECHNIQUE: A CHIROPRACTIC TECHNIQUE </a:t>
            </a:r>
          </a:p>
          <a:p>
            <a:r>
              <a:rPr lang="en-US" dirty="0">
                <a:latin typeface="Arial" charset="0"/>
                <a:ea typeface="ＭＳ Ｐゴシック" charset="0"/>
                <a:cs typeface="ＭＳ Ｐゴシック" charset="0"/>
              </a:rPr>
              <a:t>WITH OBSTETRIC IMPLICATIONS Journal of Manipulative and Physiological Therapeutics July/August 2002</a:t>
            </a:r>
          </a:p>
        </p:txBody>
      </p:sp>
      <p:sp>
        <p:nvSpPr>
          <p:cNvPr id="209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C973B2-5919-444B-ABC6-8D0E94AABEE1}" type="slidenum">
              <a:rPr lang="en-US" sz="1200"/>
              <a:pPr eaLnBrk="1" hangingPunct="1"/>
              <a:t>15</a:t>
            </a:fld>
            <a:endParaRPr lang="en-US" sz="1200"/>
          </a:p>
        </p:txBody>
      </p:sp>
    </p:spTree>
    <p:extLst>
      <p:ext uri="{BB962C8B-B14F-4D97-AF65-F5344CB8AC3E}">
        <p14:creationId xmlns:p14="http://schemas.microsoft.com/office/powerpoint/2010/main" val="311635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p:cNvSpPr>
          <p:nvPr>
            <p:ph type="sldImg"/>
          </p:nvPr>
        </p:nvSpPr>
        <p:spPr>
          <a:ln/>
        </p:spPr>
      </p:sp>
      <p:sp>
        <p:nvSpPr>
          <p:cNvPr id="2119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Jen</a:t>
            </a:r>
          </a:p>
          <a:p>
            <a:r>
              <a:rPr lang="en-US">
                <a:latin typeface="Arial" charset="0"/>
                <a:ea typeface="ＭＳ Ｐゴシック" charset="0"/>
                <a:cs typeface="ＭＳ Ｐゴシック" charset="0"/>
              </a:rPr>
              <a:t>(Radiograph provided courtesy of Cherie Goble, DC.) </a:t>
            </a:r>
          </a:p>
          <a:p>
            <a:r>
              <a:rPr lang="en-US">
                <a:latin typeface="Arial" charset="0"/>
                <a:ea typeface="ＭＳ Ｐゴシック" charset="0"/>
                <a:cs typeface="ＭＳ Ｐゴシック" charset="0"/>
              </a:rPr>
              <a:t>Richard A. Pistolese, DC THE WEBSTER TECHNIQUE: A CHIROPRACTIC TECHNIQUE </a:t>
            </a:r>
          </a:p>
          <a:p>
            <a:r>
              <a:rPr lang="en-US">
                <a:latin typeface="Arial" charset="0"/>
                <a:ea typeface="ＭＳ Ｐゴシック" charset="0"/>
                <a:cs typeface="ＭＳ Ｐゴシック" charset="0"/>
              </a:rPr>
              <a:t>WITH OBSTETRIC IMPLICATIONS Journal of Manipulative and Physiological Therapeutics July/August 2002</a:t>
            </a:r>
          </a:p>
        </p:txBody>
      </p:sp>
      <p:sp>
        <p:nvSpPr>
          <p:cNvPr id="2119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A16283-10C4-9043-84F1-E61A0DC880CB}" type="slidenum">
              <a:rPr lang="en-US" sz="1200"/>
              <a:pPr eaLnBrk="1" hangingPunct="1"/>
              <a:t>16</a:t>
            </a:fld>
            <a:endParaRPr lang="en-US" sz="1200"/>
          </a:p>
        </p:txBody>
      </p:sp>
    </p:spTree>
    <p:extLst>
      <p:ext uri="{BB962C8B-B14F-4D97-AF65-F5344CB8AC3E}">
        <p14:creationId xmlns:p14="http://schemas.microsoft.com/office/powerpoint/2010/main" val="209960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68691E0-2C69-734D-A960-DD24CE40E351}" type="slidenum">
              <a:rPr lang="en-US" sz="1200"/>
              <a:pPr eaLnBrk="1" hangingPunct="1"/>
              <a:t>17</a:t>
            </a:fld>
            <a:endParaRPr lang="en-US" sz="120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Research has shown that vacuum extraction is preferable to forceps in almost all cases, as it causes less trauma to mother and baby. </a:t>
            </a:r>
          </a:p>
          <a:p>
            <a:pPr eaLnBrk="1" hangingPunct="1">
              <a:spcBef>
                <a:spcPct val="0"/>
              </a:spcBef>
            </a:pPr>
            <a:r>
              <a:rPr lang="en-US" dirty="0">
                <a:latin typeface="Calibri" charset="0"/>
                <a:ea typeface="ＭＳ Ｐゴシック" charset="0"/>
                <a:cs typeface="ＭＳ Ｐゴシック" charset="0"/>
              </a:rPr>
              <a:t>The decision to choose forceps or vacuum will often depend on your caregiver</a:t>
            </a:r>
            <a:r>
              <a:rPr lang="ja-JP" altLang="en-US">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preference and training rather than scientific evidence.</a:t>
            </a:r>
          </a:p>
        </p:txBody>
      </p:sp>
    </p:spTree>
    <p:extLst>
      <p:ext uri="{BB962C8B-B14F-4D97-AF65-F5344CB8AC3E}">
        <p14:creationId xmlns:p14="http://schemas.microsoft.com/office/powerpoint/2010/main" val="114773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Research suggests that </a:t>
            </a:r>
            <a:r>
              <a:rPr lang="en-US" sz="1200" kern="1200" dirty="0" err="1">
                <a:solidFill>
                  <a:schemeClr val="tx1"/>
                </a:solidFill>
                <a:latin typeface="+mn-lt"/>
                <a:ea typeface="+mn-ea"/>
                <a:cs typeface="+mn-cs"/>
              </a:rPr>
              <a:t>ventouse</a:t>
            </a:r>
            <a:r>
              <a:rPr lang="en-US" sz="1200" kern="1200" dirty="0">
                <a:solidFill>
                  <a:schemeClr val="tx1"/>
                </a:solidFill>
                <a:latin typeface="+mn-lt"/>
                <a:ea typeface="+mn-ea"/>
                <a:cs typeface="+mn-cs"/>
              </a:rPr>
              <a:t> is preferable</a:t>
            </a:r>
          </a:p>
          <a:p>
            <a:endParaRPr lang="en-US" dirty="0"/>
          </a:p>
        </p:txBody>
      </p:sp>
      <p:sp>
        <p:nvSpPr>
          <p:cNvPr id="4" name="Slide Number Placeholder 3"/>
          <p:cNvSpPr>
            <a:spLocks noGrp="1"/>
          </p:cNvSpPr>
          <p:nvPr>
            <p:ph type="sldNum" sz="quarter" idx="5"/>
          </p:nvPr>
        </p:nvSpPr>
        <p:spPr/>
        <p:txBody>
          <a:bodyPr/>
          <a:lstStyle/>
          <a:p>
            <a:fld id="{814EEE9F-AE91-D348-A552-4CBAEF67649B}" type="slidenum">
              <a:rPr lang="en-US" smtClean="0"/>
              <a:t>18</a:t>
            </a:fld>
            <a:endParaRPr lang="en-US"/>
          </a:p>
        </p:txBody>
      </p:sp>
    </p:spTree>
    <p:extLst>
      <p:ext uri="{BB962C8B-B14F-4D97-AF65-F5344CB8AC3E}">
        <p14:creationId xmlns:p14="http://schemas.microsoft.com/office/powerpoint/2010/main" val="2434293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1098C2-191B-5748-AC32-4289728B344E}" type="slidenum">
              <a:rPr lang="en-US" sz="1200"/>
              <a:pPr eaLnBrk="1" hangingPunct="1"/>
              <a:t>21</a:t>
            </a:fld>
            <a:endParaRPr lang="en-US" sz="120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Better than this</a:t>
            </a:r>
          </a:p>
        </p:txBody>
      </p:sp>
    </p:spTree>
    <p:extLst>
      <p:ext uri="{BB962C8B-B14F-4D97-AF65-F5344CB8AC3E}">
        <p14:creationId xmlns:p14="http://schemas.microsoft.com/office/powerpoint/2010/main" val="131789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p:cNvSpPr>
          <p:nvPr>
            <p:ph type="sldImg"/>
          </p:nvPr>
        </p:nvSpPr>
        <p:spPr>
          <a:ln/>
        </p:spPr>
      </p:sp>
      <p:sp>
        <p:nvSpPr>
          <p:cNvPr id="322563" name="Notes Placeholder 2"/>
          <p:cNvSpPr>
            <a:spLocks noGrp="1"/>
          </p:cNvSpPr>
          <p:nvPr>
            <p:ph type="body" idx="1"/>
          </p:nvPr>
        </p:nvSpPr>
        <p:spPr>
          <a:noFill/>
          <a:ln/>
        </p:spPr>
        <p:txBody>
          <a:bodyPr/>
          <a:lstStyle/>
          <a:p>
            <a:r>
              <a:rPr lang="en-US" dirty="0">
                <a:latin typeface="Arial" pitchFamily="-111" charset="0"/>
                <a:ea typeface="ＭＳ Ｐゴシック" pitchFamily="-111" charset="-128"/>
                <a:cs typeface="ＭＳ Ｐゴシック" pitchFamily="-111" charset="-128"/>
              </a:rPr>
              <a:t>Imagine if more mothers </a:t>
            </a:r>
            <a:r>
              <a:rPr lang="en-US" dirty="0" err="1">
                <a:latin typeface="Arial" pitchFamily="-111" charset="0"/>
                <a:ea typeface="ＭＳ Ｐゴシック" pitchFamily="-111" charset="-128"/>
                <a:cs typeface="ＭＳ Ｐゴシック" pitchFamily="-111" charset="-128"/>
              </a:rPr>
              <a:t>realised</a:t>
            </a:r>
            <a:r>
              <a:rPr lang="en-US" dirty="0">
                <a:latin typeface="Arial" pitchFamily="-111" charset="0"/>
                <a:ea typeface="ＭＳ Ｐゴシック" pitchFamily="-111" charset="-128"/>
                <a:cs typeface="ＭＳ Ｐゴシック" pitchFamily="-111" charset="-128"/>
              </a:rPr>
              <a:t> that their inability to BF – was not about them being a bad mother – as they might think – more that their baby when having to turn their head, suckle and move their </a:t>
            </a:r>
            <a:r>
              <a:rPr lang="en-US" dirty="0" err="1">
                <a:latin typeface="Arial" pitchFamily="-111" charset="0"/>
                <a:ea typeface="ＭＳ Ｐゴシック" pitchFamily="-111" charset="-128"/>
                <a:cs typeface="ＭＳ Ｐゴシック" pitchFamily="-111" charset="-128"/>
              </a:rPr>
              <a:t>cranials</a:t>
            </a:r>
            <a:r>
              <a:rPr lang="en-US" dirty="0">
                <a:latin typeface="Arial" pitchFamily="-111" charset="0"/>
                <a:ea typeface="ＭＳ Ｐゴシック" pitchFamily="-111" charset="-128"/>
                <a:cs typeface="ＭＳ Ｐゴシック" pitchFamily="-111" charset="-128"/>
              </a:rPr>
              <a:t>, and jaw was in PAIN </a:t>
            </a:r>
          </a:p>
        </p:txBody>
      </p:sp>
      <p:sp>
        <p:nvSpPr>
          <p:cNvPr id="322564" name="Slide Number Placeholder 3"/>
          <p:cNvSpPr>
            <a:spLocks noGrp="1"/>
          </p:cNvSpPr>
          <p:nvPr>
            <p:ph type="sldNum" sz="quarter" idx="5"/>
          </p:nvPr>
        </p:nvSpPr>
        <p:spPr>
          <a:noFill/>
        </p:spPr>
        <p:txBody>
          <a:bodyPr/>
          <a:lstStyle/>
          <a:p>
            <a:fld id="{A01E203B-10E1-4040-8C7B-083415F452E0}" type="slidenum">
              <a:rPr lang="en-US"/>
              <a:pPr/>
              <a:t>22</a:t>
            </a:fld>
            <a:endParaRPr lang="en-US"/>
          </a:p>
        </p:txBody>
      </p:sp>
    </p:spTree>
    <p:extLst>
      <p:ext uri="{BB962C8B-B14F-4D97-AF65-F5344CB8AC3E}">
        <p14:creationId xmlns:p14="http://schemas.microsoft.com/office/powerpoint/2010/main" val="1561788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u="none" kern="1200" baseline="3000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93772BA-AB5D-6C42-93DE-AA141E5A1D9B}" type="slidenum">
              <a:rPr lang="en-US" smtClean="0"/>
              <a:pPr/>
              <a:t>23</a:t>
            </a:fld>
            <a:endParaRPr lang="en-US"/>
          </a:p>
        </p:txBody>
      </p:sp>
    </p:spTree>
    <p:extLst>
      <p:ext uri="{BB962C8B-B14F-4D97-AF65-F5344CB8AC3E}">
        <p14:creationId xmlns:p14="http://schemas.microsoft.com/office/powerpoint/2010/main" val="26810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pPr lvl="0"/>
            <a:endParaRPr/>
          </a:p>
        </p:txBody>
      </p:sp>
      <p:sp>
        <p:nvSpPr>
          <p:cNvPr id="168" name="Shape 168"/>
          <p:cNvSpPr>
            <a:spLocks noGrp="1"/>
          </p:cNvSpPr>
          <p:nvPr>
            <p:ph type="body" sz="quarter" idx="1"/>
          </p:nvPr>
        </p:nvSpPr>
        <p:spPr>
          <a:prstGeom prst="rect">
            <a:avLst/>
          </a:prstGeom>
        </p:spPr>
        <p:txBody>
          <a:bodyPr/>
          <a:lstStyle/>
          <a:p>
            <a:pPr lvl="0" algn="just">
              <a:defRPr sz="1800"/>
            </a:pPr>
            <a:r>
              <a:rPr lang="en-US" sz="1200" u="none" kern="1200" baseline="0" dirty="0">
                <a:solidFill>
                  <a:schemeClr val="tx1"/>
                </a:solidFill>
                <a:latin typeface="+mn-lt"/>
                <a:ea typeface="+mn-ea"/>
                <a:cs typeface="+mn-cs"/>
              </a:rPr>
              <a:t>The problem is </a:t>
            </a:r>
            <a:r>
              <a:rPr lang="en-US" sz="1200" dirty="0">
                <a:solidFill>
                  <a:srgbClr val="FFFFFF"/>
                </a:solidFill>
              </a:rPr>
              <a:t>Over 90% of 468 drugs approved by FDA in relation to birth defects have </a:t>
            </a:r>
            <a:r>
              <a:rPr lang="en-US" sz="1200" b="1" dirty="0">
                <a:solidFill>
                  <a:srgbClr val="FFFFFF"/>
                </a:solidFill>
              </a:rPr>
              <a:t>undetermined safety in pregnancy </a:t>
            </a:r>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SO when a pregnant mother experiences a headache or back pain and </a:t>
            </a:r>
            <a:r>
              <a:rPr lang="en-US" sz="1200" b="1" u="none" kern="1200" baseline="30000" dirty="0">
                <a:solidFill>
                  <a:schemeClr val="tx1"/>
                </a:solidFill>
                <a:latin typeface="+mn-lt"/>
                <a:ea typeface="+mn-ea"/>
                <a:cs typeface="+mn-cs"/>
              </a:rPr>
              <a:t>2/3rds of all pregnant women get back pain - </a:t>
            </a:r>
            <a:r>
              <a:rPr lang="en-US" sz="1200" b="0" u="none" kern="1200" baseline="30000" dirty="0">
                <a:solidFill>
                  <a:schemeClr val="tx1"/>
                </a:solidFill>
                <a:latin typeface="+mn-lt"/>
                <a:ea typeface="+mn-ea"/>
                <a:cs typeface="+mn-cs"/>
              </a:rPr>
              <a:t>why </a:t>
            </a:r>
            <a:r>
              <a:rPr lang="en-US" sz="1200" b="0" u="none" kern="1200" baseline="30000" dirty="0" err="1">
                <a:solidFill>
                  <a:schemeClr val="tx1"/>
                </a:solidFill>
                <a:latin typeface="+mn-lt"/>
                <a:ea typeface="+mn-ea"/>
                <a:cs typeface="+mn-cs"/>
              </a:rPr>
              <a:t>bec</a:t>
            </a:r>
            <a:r>
              <a:rPr lang="en-US" sz="1200" b="0" u="none" kern="1200" baseline="30000" dirty="0">
                <a:solidFill>
                  <a:schemeClr val="tx1"/>
                </a:solidFill>
                <a:latin typeface="+mn-lt"/>
                <a:ea typeface="+mn-ea"/>
                <a:cs typeface="+mn-cs"/>
              </a:rPr>
              <a:t>, of the use physiological changes that occur in pregnancy - increase in hormones that create hormone and joint laxity - so its a time where the weakest link - is put under more stress then ever before.</a:t>
            </a:r>
          </a:p>
          <a:p>
            <a:r>
              <a:rPr lang="en-US" sz="1200" b="0" u="none" kern="1200" baseline="30000" dirty="0">
                <a:solidFill>
                  <a:schemeClr val="tx1"/>
                </a:solidFill>
                <a:latin typeface="+mn-lt"/>
                <a:ea typeface="+mn-ea"/>
                <a:cs typeface="+mn-cs"/>
              </a:rPr>
              <a:t>and so when she takes </a:t>
            </a:r>
            <a:r>
              <a:rPr lang="en-US" sz="1200" b="0" u="none" kern="1200" baseline="30000" dirty="0" err="1">
                <a:solidFill>
                  <a:schemeClr val="tx1"/>
                </a:solidFill>
                <a:latin typeface="+mn-lt"/>
                <a:ea typeface="+mn-ea"/>
                <a:cs typeface="+mn-cs"/>
              </a:rPr>
              <a:t>paracetamol</a:t>
            </a:r>
            <a:r>
              <a:rPr lang="en-US" sz="1200" b="0" u="none" kern="1200" baseline="30000" dirty="0">
                <a:solidFill>
                  <a:schemeClr val="tx1"/>
                </a:solidFill>
                <a:latin typeface="+mn-lt"/>
                <a:ea typeface="+mn-ea"/>
                <a:cs typeface="+mn-cs"/>
              </a:rPr>
              <a:t> as this is WHAT SHE KNOWS HOW TO DO  this has a short term and long term impact on her unborn baby</a:t>
            </a:r>
          </a:p>
          <a:p>
            <a:r>
              <a:rPr lang="en-US" sz="1200" b="0" u="none" kern="1200" baseline="30000" dirty="0">
                <a:solidFill>
                  <a:schemeClr val="tx1"/>
                </a:solidFill>
                <a:latin typeface="+mn-lt"/>
                <a:ea typeface="+mn-ea"/>
                <a:cs typeface="+mn-cs"/>
              </a:rPr>
              <a:t>This paper talks about the </a:t>
            </a:r>
            <a:r>
              <a:rPr lang="en-US" sz="1200" b="1" u="none" kern="1200" baseline="30000" dirty="0">
                <a:solidFill>
                  <a:schemeClr val="tx1"/>
                </a:solidFill>
                <a:latin typeface="+mn-lt"/>
                <a:ea typeface="+mn-ea"/>
                <a:cs typeface="+mn-cs"/>
              </a:rPr>
              <a:t>long term impact being wheezing and asthma</a:t>
            </a:r>
          </a:p>
          <a:p>
            <a:r>
              <a:rPr lang="en-US" sz="1200" b="0" u="none" kern="1200" baseline="30000" dirty="0">
                <a:solidFill>
                  <a:schemeClr val="tx1"/>
                </a:solidFill>
                <a:latin typeface="+mn-lt"/>
                <a:ea typeface="+mn-ea"/>
                <a:cs typeface="+mn-cs"/>
              </a:rPr>
              <a:t>but the short term impact is that analgesic drugs taken during pregnancy (and analgesics - pain relieving drugs in childhood - </a:t>
            </a:r>
            <a:r>
              <a:rPr lang="en-US" sz="1200" b="0" u="none" kern="1200" baseline="30000" dirty="0" err="1">
                <a:solidFill>
                  <a:schemeClr val="tx1"/>
                </a:solidFill>
                <a:latin typeface="+mn-lt"/>
                <a:ea typeface="+mn-ea"/>
                <a:cs typeface="+mn-cs"/>
              </a:rPr>
              <a:t>tynelol</a:t>
            </a:r>
            <a:r>
              <a:rPr lang="en-US" sz="1200" b="0" u="none" kern="1200" baseline="30000" dirty="0">
                <a:solidFill>
                  <a:schemeClr val="tx1"/>
                </a:solidFill>
                <a:latin typeface="+mn-lt"/>
                <a:ea typeface="+mn-ea"/>
                <a:cs typeface="+mn-cs"/>
              </a:rPr>
              <a:t> cold and flu syrups)</a:t>
            </a:r>
          </a:p>
          <a:p>
            <a:r>
              <a:rPr lang="en-US" sz="1200" b="0" u="none" kern="1200" baseline="30000" dirty="0">
                <a:solidFill>
                  <a:schemeClr val="tx1"/>
                </a:solidFill>
                <a:latin typeface="+mn-lt"/>
                <a:ea typeface="+mn-ea"/>
                <a:cs typeface="+mn-cs"/>
              </a:rPr>
              <a:t>and I want to bring this up here </a:t>
            </a:r>
            <a:r>
              <a:rPr lang="en-US" sz="1200" b="0" u="none" kern="1200" baseline="30000" dirty="0" err="1">
                <a:solidFill>
                  <a:schemeClr val="tx1"/>
                </a:solidFill>
                <a:latin typeface="+mn-lt"/>
                <a:ea typeface="+mn-ea"/>
                <a:cs typeface="+mn-cs"/>
              </a:rPr>
              <a:t>bec</a:t>
            </a:r>
            <a:r>
              <a:rPr lang="en-US" sz="1200" b="0" u="none" kern="1200" baseline="30000" dirty="0">
                <a:solidFill>
                  <a:schemeClr val="tx1"/>
                </a:solidFill>
                <a:latin typeface="+mn-lt"/>
                <a:ea typeface="+mn-ea"/>
                <a:cs typeface="+mn-cs"/>
              </a:rPr>
              <a:t>. we have an epidemic of glutathione </a:t>
            </a:r>
            <a:r>
              <a:rPr lang="en-US" sz="1200" b="0" u="none" kern="1200" baseline="30000" dirty="0" err="1">
                <a:solidFill>
                  <a:schemeClr val="tx1"/>
                </a:solidFill>
                <a:latin typeface="+mn-lt"/>
                <a:ea typeface="+mn-ea"/>
                <a:cs typeface="+mn-cs"/>
              </a:rPr>
              <a:t>defic</a:t>
            </a:r>
            <a:r>
              <a:rPr lang="en-US" sz="1200" b="0" u="none" kern="1200" baseline="30000" dirty="0">
                <a:solidFill>
                  <a:schemeClr val="tx1"/>
                </a:solidFill>
                <a:latin typeface="+mn-lt"/>
                <a:ea typeface="+mn-ea"/>
                <a:cs typeface="+mn-cs"/>
              </a:rPr>
              <a:t> not just in children but across the board …the body needs certain vitamins and minerals to detoxify and get toxins out of the body…certain lifestyle choices deplete those vitamins and minerals that are needed </a:t>
            </a:r>
          </a:p>
          <a:p>
            <a:r>
              <a:rPr lang="en-US" sz="1200" b="0" u="none" kern="1200" baseline="30000" dirty="0">
                <a:solidFill>
                  <a:schemeClr val="tx1"/>
                </a:solidFill>
                <a:latin typeface="+mn-lt"/>
                <a:ea typeface="+mn-ea"/>
                <a:cs typeface="+mn-cs"/>
              </a:rPr>
              <a:t>we also need glutathione MOTHER OF ALL Anti Oxidants (fight the bad guys in the body) and plays a primary role in the protection of all cells from daily metabolic stress, and toxic chemicals.</a:t>
            </a:r>
          </a:p>
          <a:p>
            <a:r>
              <a:rPr lang="en-US" sz="1200" b="0" u="none" kern="1200" baseline="30000" dirty="0" err="1">
                <a:solidFill>
                  <a:schemeClr val="tx1"/>
                </a:solidFill>
                <a:latin typeface="+mn-lt"/>
                <a:ea typeface="+mn-ea"/>
                <a:cs typeface="+mn-cs"/>
              </a:rPr>
              <a:t>Analagesics</a:t>
            </a:r>
            <a:r>
              <a:rPr lang="en-US" sz="1200" b="0" u="none" kern="1200" baseline="30000" dirty="0">
                <a:solidFill>
                  <a:schemeClr val="tx1"/>
                </a:solidFill>
                <a:latin typeface="+mn-lt"/>
                <a:ea typeface="+mn-ea"/>
                <a:cs typeface="+mn-cs"/>
              </a:rPr>
              <a:t> …..Deplete the body of Glutathione is the body’s most powerful antioxidant </a:t>
            </a:r>
          </a:p>
          <a:p>
            <a:r>
              <a:rPr lang="en-US" sz="1200" b="0" u="none" kern="1200" baseline="30000" dirty="0" err="1">
                <a:solidFill>
                  <a:schemeClr val="tx1"/>
                </a:solidFill>
                <a:latin typeface="+mn-lt"/>
                <a:ea typeface="+mn-ea"/>
                <a:cs typeface="+mn-cs"/>
              </a:rPr>
              <a:t>Mistro</a:t>
            </a:r>
            <a:r>
              <a:rPr lang="en-US" sz="1200" b="0" u="none" kern="1200" baseline="30000" dirty="0">
                <a:solidFill>
                  <a:schemeClr val="tx1"/>
                </a:solidFill>
                <a:latin typeface="+mn-lt"/>
                <a:ea typeface="+mn-ea"/>
                <a:cs typeface="+mn-cs"/>
              </a:rPr>
              <a:t> of the immune system</a:t>
            </a:r>
          </a:p>
          <a:p>
            <a:r>
              <a:rPr lang="en-US" sz="1200" b="0" u="none" kern="1200" baseline="30000" dirty="0">
                <a:solidFill>
                  <a:schemeClr val="tx1"/>
                </a:solidFill>
                <a:latin typeface="+mn-lt"/>
                <a:ea typeface="+mn-ea"/>
                <a:cs typeface="+mn-cs"/>
              </a:rPr>
              <a:t>Critical role in detoxification</a:t>
            </a:r>
          </a:p>
          <a:p>
            <a:r>
              <a:rPr lang="en-US" sz="1200" b="0" u="none" kern="1200" baseline="30000" dirty="0" err="1">
                <a:solidFill>
                  <a:schemeClr val="tx1"/>
                </a:solidFill>
                <a:latin typeface="+mn-lt"/>
                <a:ea typeface="+mn-ea"/>
                <a:cs typeface="+mn-cs"/>
              </a:rPr>
              <a:t>Gluthione</a:t>
            </a:r>
            <a:r>
              <a:rPr lang="en-US" sz="1200" b="0" u="none" kern="1200" baseline="30000" dirty="0">
                <a:solidFill>
                  <a:schemeClr val="tx1"/>
                </a:solidFill>
                <a:latin typeface="+mn-lt"/>
                <a:ea typeface="+mn-ea"/>
                <a:cs typeface="+mn-cs"/>
              </a:rPr>
              <a:t> as an antioxidant is sticky and takes toxins out of the body when we have a depletion of glutathione we get a build of of toxins……… and more inflammation and oxidative stress (out of balance) in the body ….too many bad guys who then start causing cell damage …more inflammation and disease</a:t>
            </a:r>
          </a:p>
          <a:p>
            <a:endParaRPr lang="en-US" sz="1200" b="0" u="none" kern="1200" baseline="30000" dirty="0">
              <a:solidFill>
                <a:schemeClr val="tx1"/>
              </a:solidFill>
              <a:latin typeface="+mn-lt"/>
              <a:ea typeface="+mn-ea"/>
              <a:cs typeface="+mn-cs"/>
            </a:endParaRPr>
          </a:p>
          <a:p>
            <a:r>
              <a:rPr lang="en-US" sz="1200" b="0" u="none" kern="1200" baseline="30000" dirty="0">
                <a:solidFill>
                  <a:schemeClr val="tx1"/>
                </a:solidFill>
                <a:latin typeface="+mn-lt"/>
                <a:ea typeface="+mn-ea"/>
                <a:cs typeface="+mn-cs"/>
              </a:rPr>
              <a:t>leaves us vulnerable to oxidative stress keystone to many disorders associated with inflammation, leading to allergies and chronic disease.</a:t>
            </a:r>
          </a:p>
          <a:p>
            <a:r>
              <a:rPr lang="en-US" sz="1200" b="0" u="none" kern="1200" baseline="30000" dirty="0">
                <a:solidFill>
                  <a:schemeClr val="tx1"/>
                </a:solidFill>
                <a:latin typeface="+mn-lt"/>
                <a:ea typeface="+mn-ea"/>
                <a:cs typeface="+mn-cs"/>
              </a:rPr>
              <a:t>One of the most important things to understand about the development of the brain ALSO relies 100% on glutathione to support development.  </a:t>
            </a:r>
          </a:p>
          <a:p>
            <a:r>
              <a:rPr lang="en-US" sz="1200" b="0" u="none" kern="1200" baseline="30000" dirty="0">
                <a:solidFill>
                  <a:schemeClr val="tx1"/>
                </a:solidFill>
                <a:latin typeface="+mn-lt"/>
                <a:ea typeface="+mn-ea"/>
                <a:cs typeface="+mn-cs"/>
              </a:rPr>
              <a:t>As glutathione levels decrease, so does the “fuel” needed for development.</a:t>
            </a:r>
          </a:p>
          <a:p>
            <a:r>
              <a:rPr lang="en-US" sz="1200" b="0" u="none" kern="1200" baseline="30000" dirty="0">
                <a:solidFill>
                  <a:schemeClr val="tx1"/>
                </a:solidFill>
                <a:latin typeface="+mn-lt"/>
                <a:ea typeface="+mn-ea"/>
                <a:cs typeface="+mn-cs"/>
              </a:rPr>
              <a:t> </a:t>
            </a:r>
            <a:r>
              <a:rPr lang="en-US" sz="1200" b="1" u="none" kern="1200" baseline="30000" dirty="0">
                <a:solidFill>
                  <a:schemeClr val="tx1"/>
                </a:solidFill>
                <a:latin typeface="+mn-lt"/>
                <a:ea typeface="+mn-ea"/>
                <a:cs typeface="+mn-cs"/>
              </a:rPr>
              <a:t>SO Glutathione helps to grow, develop and protect the brain as well through a process called methylation. </a:t>
            </a:r>
            <a:r>
              <a:rPr lang="en-US" sz="1200" b="0" u="none" kern="1200" baseline="30000" dirty="0">
                <a:solidFill>
                  <a:schemeClr val="tx1"/>
                </a:solidFill>
                <a:latin typeface="+mn-lt"/>
                <a:ea typeface="+mn-ea"/>
                <a:cs typeface="+mn-cs"/>
              </a:rPr>
              <a:t> And it regulates detoxification. </a:t>
            </a:r>
            <a:r>
              <a:rPr lang="en-US" sz="1200" b="1" u="none" kern="1200" baseline="30000" dirty="0">
                <a:solidFill>
                  <a:schemeClr val="tx1"/>
                </a:solidFill>
                <a:latin typeface="+mn-lt"/>
                <a:ea typeface="+mn-ea"/>
                <a:cs typeface="+mn-cs"/>
              </a:rPr>
              <a:t>Without glutathione the brain and NS are potentially undeveloped and unprotected to higher levels of toxins in the bod</a:t>
            </a:r>
            <a:r>
              <a:rPr lang="en-US" sz="1200" b="0" u="none" kern="1200" baseline="30000" dirty="0">
                <a:solidFill>
                  <a:schemeClr val="tx1"/>
                </a:solidFill>
                <a:latin typeface="+mn-lt"/>
                <a:ea typeface="+mn-ea"/>
                <a:cs typeface="+mn-cs"/>
              </a:rPr>
              <a:t>y </a:t>
            </a:r>
          </a:p>
          <a:p>
            <a:endParaRPr lang="en-US" sz="1200" b="0" u="none" kern="1200" baseline="30000" dirty="0">
              <a:solidFill>
                <a:schemeClr val="tx1"/>
              </a:solidFill>
              <a:latin typeface="+mn-lt"/>
              <a:ea typeface="+mn-ea"/>
              <a:cs typeface="+mn-cs"/>
            </a:endParaRPr>
          </a:p>
          <a:p>
            <a:r>
              <a:rPr lang="en-US" sz="1200" b="0" u="none" kern="1200" baseline="30000" dirty="0">
                <a:solidFill>
                  <a:schemeClr val="tx1"/>
                </a:solidFill>
                <a:latin typeface="+mn-lt"/>
                <a:ea typeface="+mn-ea"/>
                <a:cs typeface="+mn-cs"/>
              </a:rPr>
              <a:t>Methylation and detoxification form an important balance that supports development. </a:t>
            </a:r>
          </a:p>
          <a:p>
            <a:r>
              <a:rPr lang="en-US" sz="1200" b="0" u="none" kern="1200" baseline="30000" dirty="0">
                <a:solidFill>
                  <a:schemeClr val="tx1"/>
                </a:solidFill>
                <a:latin typeface="+mn-lt"/>
                <a:ea typeface="+mn-ea"/>
                <a:cs typeface="+mn-cs"/>
              </a:rPr>
              <a:t>AND WHEN they deplete </a:t>
            </a:r>
            <a:r>
              <a:rPr lang="en-US" sz="1200" b="0" u="none" kern="1200" baseline="30000" dirty="0" err="1">
                <a:solidFill>
                  <a:schemeClr val="tx1"/>
                </a:solidFill>
                <a:latin typeface="+mn-lt"/>
                <a:ea typeface="+mn-ea"/>
                <a:cs typeface="+mn-cs"/>
              </a:rPr>
              <a:t>glutathion</a:t>
            </a:r>
            <a:r>
              <a:rPr lang="en-US" sz="1200" b="0" u="none" kern="1200" baseline="30000" dirty="0">
                <a:solidFill>
                  <a:schemeClr val="tx1"/>
                </a:solidFill>
                <a:latin typeface="+mn-lt"/>
                <a:ea typeface="+mn-ea"/>
                <a:cs typeface="+mn-cs"/>
              </a:rPr>
              <a:t>…more inflammation in the body…..</a:t>
            </a:r>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N-Acetyl-Cysteine (NAC) is an endogenous form of cysteine, and the most bio-available precursor to glutathione peroxidase (essential for glutathione synthesis). Glutathione is involved in detoxification, binding to toxins (heavy metals, solvents, and pesticides) and transforming them into a form that can be excreted by the body via urine or bile.</a:t>
            </a:r>
          </a:p>
        </p:txBody>
      </p:sp>
    </p:spTree>
    <p:extLst>
      <p:ext uri="{BB962C8B-B14F-4D97-AF65-F5344CB8AC3E}">
        <p14:creationId xmlns:p14="http://schemas.microsoft.com/office/powerpoint/2010/main" val="616732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a typeface="ＭＳ Ｐゴシック" pitchFamily="-111" charset="-128"/>
                <a:cs typeface="ＭＳ Ｐゴシック" pitchFamily="-111" charset="-128"/>
              </a:rPr>
              <a:t>We developed over a number of years</a:t>
            </a:r>
          </a:p>
          <a:p>
            <a:endParaRPr lang="en-US" sz="1200" dirty="0"/>
          </a:p>
          <a:p>
            <a:endParaRPr lang="en-US" dirty="0"/>
          </a:p>
          <a:p>
            <a:pPr marL="0" indent="0">
              <a:buNone/>
            </a:pPr>
            <a:endParaRPr lang="en-US" sz="1200" dirty="0"/>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D860A9ED-21CF-1B4B-B92F-DE73E97ED762}" type="slidenum">
              <a:rPr lang="en-US" smtClean="0"/>
              <a:pPr/>
              <a:t>27</a:t>
            </a:fld>
            <a:endParaRPr lang="en-US"/>
          </a:p>
        </p:txBody>
      </p:sp>
    </p:spTree>
    <p:extLst>
      <p:ext uri="{BB962C8B-B14F-4D97-AF65-F5344CB8AC3E}">
        <p14:creationId xmlns:p14="http://schemas.microsoft.com/office/powerpoint/2010/main" val="2002626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dirty="0">
                <a:solidFill>
                  <a:schemeClr val="tx1"/>
                </a:solidFill>
                <a:latin typeface="+mn-lt"/>
                <a:ea typeface="+mn-ea"/>
                <a:cs typeface="+mn-cs"/>
              </a:rPr>
              <a:t>1. ASIS</a:t>
            </a:r>
            <a:endParaRPr lang="en-AU" dirty="0"/>
          </a:p>
          <a:p>
            <a:r>
              <a:rPr lang="en-AU" sz="1200" kern="1200" dirty="0">
                <a:solidFill>
                  <a:schemeClr val="tx1"/>
                </a:solidFill>
                <a:latin typeface="+mn-lt"/>
                <a:ea typeface="+mn-ea"/>
                <a:cs typeface="+mn-cs"/>
              </a:rPr>
              <a:t>2.  AIIS</a:t>
            </a:r>
            <a:endParaRPr lang="en-AU" dirty="0"/>
          </a:p>
          <a:p>
            <a:r>
              <a:rPr lang="en-AU" sz="1200" kern="1200" dirty="0">
                <a:solidFill>
                  <a:schemeClr val="tx1"/>
                </a:solidFill>
                <a:latin typeface="+mn-lt"/>
                <a:ea typeface="+mn-ea"/>
                <a:cs typeface="+mn-cs"/>
              </a:rPr>
              <a:t>I check ASIS and AIIS to ascertain SI or Pubic involvement - here is an ASIS prominent then SI – primary</a:t>
            </a:r>
            <a:endParaRPr lang="en-AU" dirty="0"/>
          </a:p>
          <a:p>
            <a:r>
              <a:rPr lang="en-AU" sz="1200" kern="1200" dirty="0">
                <a:solidFill>
                  <a:schemeClr val="tx1"/>
                </a:solidFill>
                <a:latin typeface="+mn-lt"/>
                <a:ea typeface="+mn-ea"/>
                <a:cs typeface="+mn-cs"/>
              </a:rPr>
              <a:t>3.  Pubis</a:t>
            </a:r>
            <a:endParaRPr lang="en-AU" dirty="0"/>
          </a:p>
          <a:p>
            <a:r>
              <a:rPr lang="en-AU" sz="1200" kern="1200" dirty="0">
                <a:solidFill>
                  <a:schemeClr val="tx1"/>
                </a:solidFill>
                <a:latin typeface="+mn-lt"/>
                <a:ea typeface="+mn-ea"/>
                <a:cs typeface="+mn-cs"/>
              </a:rPr>
              <a:t>I check the pubis itself </a:t>
            </a:r>
            <a:r>
              <a:rPr lang="en-US" sz="1200" kern="1200" dirty="0">
                <a:solidFill>
                  <a:schemeClr val="tx1"/>
                </a:solidFill>
                <a:latin typeface="+mn-lt"/>
                <a:ea typeface="+mn-ea"/>
                <a:cs typeface="+mn-cs"/>
              </a:rPr>
              <a:t>- Typically </a:t>
            </a:r>
            <a:r>
              <a:rPr lang="en-US" sz="1200" kern="1200" dirty="0" err="1">
                <a:solidFill>
                  <a:schemeClr val="tx1"/>
                </a:solidFill>
                <a:latin typeface="+mn-lt"/>
                <a:ea typeface="+mn-ea"/>
                <a:cs typeface="+mn-cs"/>
              </a:rPr>
              <a:t>supr</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ant’r</a:t>
            </a:r>
            <a:r>
              <a:rPr lang="en-US" sz="1200" kern="1200" dirty="0">
                <a:solidFill>
                  <a:schemeClr val="tx1"/>
                </a:solidFill>
                <a:latin typeface="+mn-lt"/>
                <a:ea typeface="+mn-ea"/>
                <a:cs typeface="+mn-cs"/>
              </a:rPr>
              <a:t> on side opposite to </a:t>
            </a:r>
            <a:r>
              <a:rPr lang="en-US" sz="1200" kern="1200" dirty="0" err="1">
                <a:solidFill>
                  <a:schemeClr val="tx1"/>
                </a:solidFill>
                <a:latin typeface="+mn-lt"/>
                <a:ea typeface="+mn-ea"/>
                <a:cs typeface="+mn-cs"/>
              </a:rPr>
              <a:t>postr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rotn</a:t>
            </a:r>
            <a:r>
              <a:rPr lang="en-US" sz="1200" kern="1200" dirty="0">
                <a:solidFill>
                  <a:schemeClr val="tx1"/>
                </a:solidFill>
                <a:latin typeface="+mn-lt"/>
                <a:ea typeface="+mn-ea"/>
                <a:cs typeface="+mn-cs"/>
              </a:rPr>
              <a:t> of sacrum)</a:t>
            </a:r>
            <a:endParaRPr lang="en-AU" dirty="0"/>
          </a:p>
          <a:p>
            <a:r>
              <a:rPr lang="en-AU" sz="1200" kern="1200" dirty="0">
                <a:solidFill>
                  <a:schemeClr val="tx1"/>
                </a:solidFill>
                <a:latin typeface="+mn-lt"/>
                <a:ea typeface="+mn-ea"/>
                <a:cs typeface="+mn-cs"/>
              </a:rPr>
              <a:t>4. </a:t>
            </a:r>
            <a:r>
              <a:rPr lang="en-AU" sz="1200" kern="1200" dirty="0" err="1">
                <a:solidFill>
                  <a:schemeClr val="tx1"/>
                </a:solidFill>
                <a:latin typeface="+mn-lt"/>
                <a:ea typeface="+mn-ea"/>
                <a:cs typeface="+mn-cs"/>
              </a:rPr>
              <a:t>Psoas</a:t>
            </a:r>
            <a:r>
              <a:rPr lang="en-AU" sz="1200" kern="1200" dirty="0">
                <a:solidFill>
                  <a:schemeClr val="tx1"/>
                </a:solidFill>
                <a:latin typeface="+mn-lt"/>
                <a:ea typeface="+mn-ea"/>
                <a:cs typeface="+mn-cs"/>
              </a:rPr>
              <a:t> and Round </a:t>
            </a:r>
            <a:r>
              <a:rPr lang="en-AU" sz="1200" kern="1200" dirty="0" err="1">
                <a:solidFill>
                  <a:schemeClr val="tx1"/>
                </a:solidFill>
                <a:latin typeface="+mn-lt"/>
                <a:ea typeface="+mn-ea"/>
                <a:cs typeface="+mn-cs"/>
              </a:rPr>
              <a:t>Lgmt</a:t>
            </a:r>
            <a:r>
              <a:rPr lang="en-AU" sz="1200" kern="1200" dirty="0">
                <a:solidFill>
                  <a:schemeClr val="tx1"/>
                </a:solidFill>
                <a:latin typeface="+mn-lt"/>
                <a:ea typeface="+mn-ea"/>
                <a:cs typeface="+mn-cs"/>
              </a:rPr>
              <a:t> – </a:t>
            </a:r>
            <a:endParaRPr lang="en-AU" dirty="0"/>
          </a:p>
          <a:p>
            <a:r>
              <a:rPr lang="en-AU" sz="1200" kern="1200" dirty="0">
                <a:solidFill>
                  <a:schemeClr val="tx1"/>
                </a:solidFill>
                <a:latin typeface="+mn-lt"/>
                <a:ea typeface="+mn-ea"/>
                <a:cs typeface="+mn-cs"/>
              </a:rPr>
              <a:t>Check </a:t>
            </a:r>
            <a:r>
              <a:rPr lang="en-AU" sz="1200" kern="1200" dirty="0" err="1">
                <a:solidFill>
                  <a:schemeClr val="tx1"/>
                </a:solidFill>
                <a:latin typeface="+mn-lt"/>
                <a:ea typeface="+mn-ea"/>
                <a:cs typeface="+mn-cs"/>
              </a:rPr>
              <a:t>psoas</a:t>
            </a:r>
            <a:r>
              <a:rPr lang="en-AU" sz="1200" kern="1200" dirty="0">
                <a:solidFill>
                  <a:schemeClr val="tx1"/>
                </a:solidFill>
                <a:latin typeface="+mn-lt"/>
                <a:ea typeface="+mn-ea"/>
                <a:cs typeface="+mn-cs"/>
              </a:rPr>
              <a:t> if there is torsion in the pelvis</a:t>
            </a:r>
            <a:endParaRPr lang="en-AU" dirty="0"/>
          </a:p>
          <a:p>
            <a:r>
              <a:rPr lang="en-AU" sz="1200" kern="1200" dirty="0">
                <a:solidFill>
                  <a:schemeClr val="tx1"/>
                </a:solidFill>
                <a:latin typeface="+mn-lt"/>
                <a:ea typeface="+mn-ea"/>
                <a:cs typeface="+mn-cs"/>
              </a:rPr>
              <a:t>Round </a:t>
            </a:r>
            <a:r>
              <a:rPr lang="en-AU" sz="1200" kern="1200" dirty="0" err="1">
                <a:solidFill>
                  <a:schemeClr val="tx1"/>
                </a:solidFill>
                <a:latin typeface="+mn-lt"/>
                <a:ea typeface="+mn-ea"/>
                <a:cs typeface="+mn-cs"/>
              </a:rPr>
              <a:t>lgmt</a:t>
            </a:r>
            <a:r>
              <a:rPr lang="en-AU" sz="1200" kern="1200" dirty="0">
                <a:solidFill>
                  <a:schemeClr val="tx1"/>
                </a:solidFill>
                <a:latin typeface="+mn-lt"/>
                <a:ea typeface="+mn-ea"/>
                <a:cs typeface="+mn-cs"/>
              </a:rPr>
              <a:t> – pain into groin on rising</a:t>
            </a:r>
            <a:endParaRPr lang="en-AU" dirty="0"/>
          </a:p>
          <a:p>
            <a:r>
              <a:rPr lang="en-AU" sz="1200" kern="1200" dirty="0">
                <a:solidFill>
                  <a:schemeClr val="tx1"/>
                </a:solidFill>
                <a:latin typeface="+mn-lt"/>
                <a:ea typeface="+mn-ea"/>
                <a:cs typeface="+mn-cs"/>
              </a:rPr>
              <a:t>Round </a:t>
            </a:r>
            <a:r>
              <a:rPr lang="en-AU" sz="1200" kern="1200" dirty="0" err="1">
                <a:solidFill>
                  <a:schemeClr val="tx1"/>
                </a:solidFill>
                <a:latin typeface="+mn-lt"/>
                <a:ea typeface="+mn-ea"/>
                <a:cs typeface="+mn-cs"/>
              </a:rPr>
              <a:t>lgmt</a:t>
            </a:r>
            <a:r>
              <a:rPr lang="en-AU" sz="1200" kern="1200" dirty="0">
                <a:solidFill>
                  <a:schemeClr val="tx1"/>
                </a:solidFill>
                <a:latin typeface="+mn-lt"/>
                <a:ea typeface="+mn-ea"/>
                <a:cs typeface="+mn-cs"/>
              </a:rPr>
              <a:t> tension often when constraint in uterus – with Breech pres - Often tender on side opposite to sacral rotation</a:t>
            </a:r>
          </a:p>
          <a:p>
            <a:r>
              <a:rPr lang="en-AU" sz="1200" kern="1200" dirty="0">
                <a:solidFill>
                  <a:schemeClr val="tx1"/>
                </a:solidFill>
                <a:latin typeface="+mn-lt"/>
                <a:ea typeface="+mn-ea"/>
                <a:cs typeface="+mn-cs"/>
              </a:rPr>
              <a:t>Contact · Draw an imaginary line from the umbilicus 45 degrees inferior and lateral. </a:t>
            </a:r>
            <a:endParaRPr lang="en-AU" dirty="0"/>
          </a:p>
          <a:p>
            <a:r>
              <a:rPr lang="en-AU" sz="1200" kern="1200" dirty="0">
                <a:solidFill>
                  <a:schemeClr val="tx1"/>
                </a:solidFill>
                <a:latin typeface="+mn-lt"/>
                <a:ea typeface="+mn-ea"/>
                <a:cs typeface="+mn-cs"/>
              </a:rPr>
              <a:t>· Draw another imaginary line 45-degree from the ASIS inferior and medial lower quadrant. </a:t>
            </a:r>
            <a:endParaRPr lang="en-AU" dirty="0"/>
          </a:p>
          <a:p>
            <a:r>
              <a:rPr lang="en-AU" sz="1200" kern="1200" dirty="0">
                <a:solidFill>
                  <a:schemeClr val="tx1"/>
                </a:solidFill>
                <a:latin typeface="+mn-lt"/>
                <a:ea typeface="+mn-ea"/>
                <a:cs typeface="+mn-cs"/>
              </a:rPr>
              <a:t>· The intersection of these two lines is the initial place of contact.  </a:t>
            </a:r>
            <a:endParaRPr lang="en-AU" dirty="0"/>
          </a:p>
          <a:p>
            <a:r>
              <a:rPr lang="en-AU"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860A9ED-21CF-1B4B-B92F-DE73E97ED762}" type="slidenum">
              <a:rPr lang="en-US" smtClean="0"/>
              <a:pPr/>
              <a:t>29</a:t>
            </a:fld>
            <a:endParaRPr lang="en-US"/>
          </a:p>
        </p:txBody>
      </p:sp>
    </p:spTree>
    <p:extLst>
      <p:ext uri="{BB962C8B-B14F-4D97-AF65-F5344CB8AC3E}">
        <p14:creationId xmlns:p14="http://schemas.microsoft.com/office/powerpoint/2010/main" val="62927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AU" sz="1200" kern="1200" dirty="0">
                <a:solidFill>
                  <a:schemeClr val="tx1"/>
                </a:solidFill>
                <a:latin typeface="+mn-lt"/>
                <a:ea typeface="+mn-ea"/>
                <a:cs typeface="+mn-cs"/>
              </a:rPr>
              <a:t>We lack the SKILLS and the CONFIDENCE</a:t>
            </a:r>
          </a:p>
          <a:p>
            <a:r>
              <a:rPr lang="en-AU" sz="1200" kern="1200" dirty="0">
                <a:solidFill>
                  <a:schemeClr val="tx1"/>
                </a:solidFill>
                <a:latin typeface="+mn-lt"/>
                <a:ea typeface="+mn-ea"/>
                <a:cs typeface="+mn-cs"/>
              </a:rPr>
              <a:t>What holds us back …………from ACCESSING THOSE 3013 babies each day </a:t>
            </a:r>
          </a:p>
          <a:p>
            <a:r>
              <a:rPr lang="en-AU" sz="1200" kern="1200" dirty="0">
                <a:solidFill>
                  <a:schemeClr val="tx1"/>
                </a:solidFill>
                <a:latin typeface="+mn-lt"/>
                <a:ea typeface="+mn-ea"/>
                <a:cs typeface="+mn-cs"/>
              </a:rPr>
              <a:t>AND having mothers being raving fans and referring in hundreds of other mothers is our own BS </a:t>
            </a:r>
          </a:p>
          <a:p>
            <a:r>
              <a:rPr lang="en-AU" sz="1200" kern="1200" dirty="0">
                <a:solidFill>
                  <a:schemeClr val="tx1"/>
                </a:solidFill>
                <a:latin typeface="+mn-lt"/>
                <a:ea typeface="+mn-ea"/>
                <a:cs typeface="+mn-cs"/>
              </a:rPr>
              <a:t>that's right – our own Belief System</a:t>
            </a:r>
          </a:p>
          <a:p>
            <a:r>
              <a:rPr lang="en-AU" sz="1200" kern="1200" dirty="0">
                <a:solidFill>
                  <a:schemeClr val="tx1"/>
                </a:solidFill>
                <a:latin typeface="+mn-lt"/>
                <a:ea typeface="+mn-ea"/>
                <a:cs typeface="+mn-cs"/>
              </a:rPr>
              <a:t>Sometimes we think everyone else has the answers, everyone else has the skills. WE might think. “</a:t>
            </a:r>
            <a:r>
              <a:rPr lang="en-AU" sz="1200" i="1" kern="1200" dirty="0">
                <a:solidFill>
                  <a:schemeClr val="tx1"/>
                </a:solidFill>
                <a:latin typeface="+mn-lt"/>
                <a:ea typeface="+mn-ea"/>
                <a:cs typeface="+mn-cs"/>
              </a:rPr>
              <a:t>were too young </a:t>
            </a:r>
            <a:endParaRPr lang="en-AU" dirty="0"/>
          </a:p>
          <a:p>
            <a:r>
              <a:rPr lang="en-AU" sz="1200" i="1" kern="1200" dirty="0">
                <a:solidFill>
                  <a:schemeClr val="tx1"/>
                </a:solidFill>
                <a:latin typeface="+mn-lt"/>
                <a:ea typeface="+mn-ea"/>
                <a:cs typeface="+mn-cs"/>
              </a:rPr>
              <a:t>Too male</a:t>
            </a:r>
            <a:endParaRPr lang="en-AU" dirty="0"/>
          </a:p>
          <a:p>
            <a:r>
              <a:rPr lang="en-AU" sz="1200" i="1" kern="1200" dirty="0">
                <a:solidFill>
                  <a:schemeClr val="tx1"/>
                </a:solidFill>
                <a:latin typeface="+mn-lt"/>
                <a:ea typeface="+mn-ea"/>
                <a:cs typeface="+mn-cs"/>
              </a:rPr>
              <a:t>Or we don’t have children, NOT ENOUGH EVIDENCE to</a:t>
            </a:r>
            <a:r>
              <a:rPr lang="en-AU" sz="1200" i="1" kern="1200" baseline="0" dirty="0">
                <a:solidFill>
                  <a:schemeClr val="tx1"/>
                </a:solidFill>
                <a:latin typeface="+mn-lt"/>
                <a:ea typeface="+mn-ea"/>
                <a:cs typeface="+mn-cs"/>
              </a:rPr>
              <a:t> support </a:t>
            </a:r>
            <a:r>
              <a:rPr lang="en-AU" sz="1200" i="1" kern="1200" baseline="0" dirty="0" err="1">
                <a:solidFill>
                  <a:schemeClr val="tx1"/>
                </a:solidFill>
                <a:latin typeface="+mn-lt"/>
                <a:ea typeface="+mn-ea"/>
                <a:cs typeface="+mn-cs"/>
              </a:rPr>
              <a:t>chirop</a:t>
            </a:r>
            <a:r>
              <a:rPr lang="en-AU" sz="1200" i="1" kern="1200" baseline="0" dirty="0">
                <a:solidFill>
                  <a:schemeClr val="tx1"/>
                </a:solidFill>
                <a:latin typeface="+mn-lt"/>
                <a:ea typeface="+mn-ea"/>
                <a:cs typeface="+mn-cs"/>
              </a:rPr>
              <a:t> </a:t>
            </a:r>
            <a:r>
              <a:rPr lang="en-AU" sz="1200" i="1" kern="1200" dirty="0">
                <a:solidFill>
                  <a:schemeClr val="tx1"/>
                </a:solidFill>
                <a:latin typeface="+mn-lt"/>
                <a:ea typeface="+mn-ea"/>
                <a:cs typeface="+mn-cs"/>
              </a:rPr>
              <a:t> </a:t>
            </a:r>
            <a:endParaRPr lang="en-AU" dirty="0"/>
          </a:p>
          <a:p>
            <a:r>
              <a:rPr lang="en-AU" sz="1200" i="1" kern="1200" dirty="0">
                <a:solidFill>
                  <a:schemeClr val="tx1"/>
                </a:solidFill>
                <a:latin typeface="+mn-lt"/>
                <a:ea typeface="+mn-ea"/>
                <a:cs typeface="+mn-cs"/>
              </a:rPr>
              <a:t>that we are in the wrong area, </a:t>
            </a:r>
            <a:endParaRPr lang="en-AU" dirty="0"/>
          </a:p>
          <a:p>
            <a:r>
              <a:rPr lang="en-AU" sz="1200" i="1" kern="1200" dirty="0">
                <a:solidFill>
                  <a:schemeClr val="tx1"/>
                </a:solidFill>
                <a:latin typeface="+mn-lt"/>
                <a:ea typeface="+mn-ea"/>
                <a:cs typeface="+mn-cs"/>
              </a:rPr>
              <a:t>we are surrounded by too many chiropractors etc, etc,” WE CAN HAVE OUR OWN PITY PARTY</a:t>
            </a:r>
            <a:endParaRPr lang="en-AU" dirty="0"/>
          </a:p>
          <a:p>
            <a:r>
              <a:rPr lang="en-AU" sz="1200" b="1" kern="1200" dirty="0">
                <a:solidFill>
                  <a:schemeClr val="tx1"/>
                </a:solidFill>
                <a:latin typeface="+mn-lt"/>
                <a:ea typeface="+mn-ea"/>
                <a:cs typeface="+mn-cs"/>
              </a:rPr>
              <a:t> </a:t>
            </a:r>
            <a:endParaRPr lang="en-AU" dirty="0"/>
          </a:p>
          <a:p>
            <a:r>
              <a:rPr lang="en-AU" sz="1200" b="1" kern="1200" dirty="0">
                <a:solidFill>
                  <a:schemeClr val="tx1"/>
                </a:solidFill>
                <a:latin typeface="+mn-lt"/>
                <a:ea typeface="+mn-ea"/>
                <a:cs typeface="+mn-cs"/>
              </a:rPr>
              <a:t>All of these ARE EXCUSES regarding – our Capacity and our Brilliance.</a:t>
            </a:r>
            <a:endParaRPr lang="en-AU" dirty="0"/>
          </a:p>
          <a:p>
            <a:r>
              <a:rPr lang="en-AU" sz="1200" b="1" kern="1200" dirty="0">
                <a:solidFill>
                  <a:schemeClr val="tx1"/>
                </a:solidFill>
                <a:latin typeface="+mn-lt"/>
                <a:ea typeface="+mn-ea"/>
                <a:cs typeface="+mn-cs"/>
              </a:rPr>
              <a:t>Fears dresses us up and makes us a victim of the world.</a:t>
            </a:r>
            <a:r>
              <a:rPr lang="en-AU" sz="1200" kern="1200" dirty="0">
                <a:solidFill>
                  <a:schemeClr val="tx1"/>
                </a:solidFill>
                <a:latin typeface="+mn-lt"/>
                <a:ea typeface="+mn-ea"/>
                <a:cs typeface="+mn-cs"/>
              </a:rPr>
              <a:t>  </a:t>
            </a:r>
            <a:endParaRPr lang="en-AU" dirty="0"/>
          </a:p>
          <a:p>
            <a:r>
              <a:rPr lang="en-AU" sz="1200" kern="1200" dirty="0">
                <a:solidFill>
                  <a:schemeClr val="tx1"/>
                </a:solidFill>
                <a:latin typeface="+mn-lt"/>
                <a:ea typeface="+mn-ea"/>
                <a:cs typeface="+mn-cs"/>
              </a:rPr>
              <a:t>I have been around thousands of chiropractors my whole life, Simon and I have had 20 plus associates </a:t>
            </a:r>
            <a:endParaRPr lang="en-AU" dirty="0"/>
          </a:p>
          <a:p>
            <a:r>
              <a:rPr lang="en-AU" sz="1200" kern="1200" dirty="0">
                <a:solidFill>
                  <a:schemeClr val="tx1"/>
                </a:solidFill>
                <a:latin typeface="+mn-lt"/>
                <a:ea typeface="+mn-ea"/>
                <a:cs typeface="+mn-cs"/>
              </a:rPr>
              <a:t>Let me share this with you</a:t>
            </a:r>
            <a:endParaRPr lang="en-AU" dirty="0"/>
          </a:p>
          <a:p>
            <a:r>
              <a:rPr lang="en-AU" sz="1200" kern="1200" dirty="0">
                <a:solidFill>
                  <a:schemeClr val="tx1"/>
                </a:solidFill>
                <a:latin typeface="+mn-lt"/>
                <a:ea typeface="+mn-ea"/>
                <a:cs typeface="+mn-cs"/>
              </a:rPr>
              <a:t>That IT MATTERS LITTLE </a:t>
            </a:r>
            <a:endParaRPr lang="en-AU" dirty="0"/>
          </a:p>
          <a:p>
            <a:r>
              <a:rPr lang="en-AU" sz="1200" kern="1200" dirty="0">
                <a:solidFill>
                  <a:schemeClr val="tx1"/>
                </a:solidFill>
                <a:latin typeface="+mn-lt"/>
                <a:ea typeface="+mn-ea"/>
                <a:cs typeface="+mn-cs"/>
              </a:rPr>
              <a:t>IF YOU HAVE BEEN IN PRACTICE </a:t>
            </a:r>
            <a:endParaRPr lang="en-AU" dirty="0"/>
          </a:p>
          <a:p>
            <a:r>
              <a:rPr lang="en-AU" sz="1200" kern="1200" dirty="0">
                <a:solidFill>
                  <a:schemeClr val="tx1"/>
                </a:solidFill>
                <a:latin typeface="+mn-lt"/>
                <a:ea typeface="+mn-ea"/>
                <a:cs typeface="+mn-cs"/>
              </a:rPr>
              <a:t>6 MTHS,</a:t>
            </a:r>
            <a:endParaRPr lang="en-AU" dirty="0"/>
          </a:p>
          <a:p>
            <a:r>
              <a:rPr lang="en-AU" sz="1200" kern="1200" dirty="0">
                <a:solidFill>
                  <a:schemeClr val="tx1"/>
                </a:solidFill>
                <a:latin typeface="+mn-lt"/>
                <a:ea typeface="+mn-ea"/>
                <a:cs typeface="+mn-cs"/>
              </a:rPr>
              <a:t>6 YEARS, </a:t>
            </a:r>
            <a:endParaRPr lang="en-AU" dirty="0"/>
          </a:p>
          <a:p>
            <a:r>
              <a:rPr lang="en-AU" sz="1200" kern="1200" dirty="0">
                <a:solidFill>
                  <a:schemeClr val="tx1"/>
                </a:solidFill>
                <a:latin typeface="+mn-lt"/>
                <a:ea typeface="+mn-ea"/>
                <a:cs typeface="+mn-cs"/>
              </a:rPr>
              <a:t>6 DECADES </a:t>
            </a:r>
            <a:endParaRPr lang="en-AU" dirty="0"/>
          </a:p>
          <a:p>
            <a:r>
              <a:rPr lang="en-AU" sz="1200" kern="1200" dirty="0">
                <a:solidFill>
                  <a:schemeClr val="tx1"/>
                </a:solidFill>
                <a:latin typeface="+mn-lt"/>
                <a:ea typeface="+mn-ea"/>
                <a:cs typeface="+mn-cs"/>
              </a:rPr>
              <a:t>– or if you have 1 child or 10 </a:t>
            </a:r>
            <a:endParaRPr lang="en-AU" dirty="0"/>
          </a:p>
          <a:p>
            <a:r>
              <a:rPr lang="en-AU" sz="1200" kern="1200" dirty="0">
                <a:solidFill>
                  <a:schemeClr val="tx1"/>
                </a:solidFill>
                <a:latin typeface="+mn-lt"/>
                <a:ea typeface="+mn-ea"/>
                <a:cs typeface="+mn-cs"/>
              </a:rPr>
              <a:t>WHAT matters most is to your client </a:t>
            </a:r>
            <a:endParaRPr lang="en-AU" dirty="0"/>
          </a:p>
          <a:p>
            <a:r>
              <a:rPr lang="en-AU" sz="1200" kern="1200" dirty="0">
                <a:solidFill>
                  <a:schemeClr val="tx1"/>
                </a:solidFill>
                <a:latin typeface="+mn-lt"/>
                <a:ea typeface="+mn-ea"/>
                <a:cs typeface="+mn-cs"/>
              </a:rPr>
              <a:t>is that you deliver </a:t>
            </a:r>
            <a:r>
              <a:rPr lang="en-AU" sz="1200" b="1" kern="1200" dirty="0">
                <a:solidFill>
                  <a:schemeClr val="tx1"/>
                </a:solidFill>
                <a:latin typeface="+mn-lt"/>
                <a:ea typeface="+mn-ea"/>
                <a:cs typeface="+mn-cs"/>
              </a:rPr>
              <a:t>superior service beyond their expectations </a:t>
            </a:r>
            <a:endParaRPr lang="en-AU" dirty="0"/>
          </a:p>
          <a:p>
            <a:r>
              <a:rPr lang="en-AU" sz="1200" b="1" kern="1200" dirty="0">
                <a:solidFill>
                  <a:schemeClr val="tx1"/>
                </a:solidFill>
                <a:latin typeface="+mn-lt"/>
                <a:ea typeface="+mn-ea"/>
                <a:cs typeface="+mn-cs"/>
              </a:rPr>
              <a:t>AND that they develop </a:t>
            </a:r>
            <a:endParaRPr lang="en-AU" dirty="0"/>
          </a:p>
          <a:p>
            <a:r>
              <a:rPr lang="en-AU" sz="1200" b="1" kern="1200" dirty="0">
                <a:solidFill>
                  <a:schemeClr val="tx1"/>
                </a:solidFill>
                <a:latin typeface="+mn-lt"/>
                <a:ea typeface="+mn-ea"/>
                <a:cs typeface="+mn-cs"/>
              </a:rPr>
              <a:t>an UNSHAKEABLE BELIEF in YOUR CAPACITY to help them </a:t>
            </a:r>
            <a:endParaRPr lang="en-AU" dirty="0"/>
          </a:p>
          <a:p>
            <a:r>
              <a:rPr lang="en-AU" sz="1200" kern="1200" dirty="0">
                <a:solidFill>
                  <a:schemeClr val="tx1"/>
                </a:solidFill>
                <a:latin typeface="+mn-lt"/>
                <a:ea typeface="+mn-ea"/>
                <a:cs typeface="+mn-cs"/>
              </a:rPr>
              <a:t> </a:t>
            </a:r>
            <a:endParaRPr lang="en-AU" dirty="0"/>
          </a:p>
          <a:p>
            <a:endParaRPr lang="en-AU" sz="1200" b="1" kern="120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293772BA-AB5D-6C42-93DE-AA141E5A1D9B}"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dirty="0"/>
              <a:t>Flattening, push through </a:t>
            </a:r>
          </a:p>
          <a:p>
            <a:pPr lvl="0">
              <a:defRPr sz="1800"/>
            </a:pPr>
            <a:r>
              <a:rPr lang="en-US" dirty="0"/>
              <a:t>upper abdomen</a:t>
            </a:r>
          </a:p>
          <a:p>
            <a:endParaRPr lang="en-US" dirty="0"/>
          </a:p>
        </p:txBody>
      </p:sp>
      <p:sp>
        <p:nvSpPr>
          <p:cNvPr id="4" name="Slide Number Placeholder 3"/>
          <p:cNvSpPr>
            <a:spLocks noGrp="1"/>
          </p:cNvSpPr>
          <p:nvPr>
            <p:ph type="sldNum" sz="quarter" idx="10"/>
          </p:nvPr>
        </p:nvSpPr>
        <p:spPr/>
        <p:txBody>
          <a:bodyPr/>
          <a:lstStyle/>
          <a:p>
            <a:fld id="{999DFF0F-2EE1-A741-AF41-434BAE85CBC0}" type="slidenum">
              <a:rPr lang="en-US" smtClean="0"/>
              <a:t>30</a:t>
            </a:fld>
            <a:endParaRPr lang="en-US"/>
          </a:p>
        </p:txBody>
      </p:sp>
    </p:spTree>
    <p:extLst>
      <p:ext uri="{BB962C8B-B14F-4D97-AF65-F5344CB8AC3E}">
        <p14:creationId xmlns:p14="http://schemas.microsoft.com/office/powerpoint/2010/main" val="922311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04351-5917-A74F-B99D-5351BBF93DCE}" type="slidenum">
              <a:rPr lang="en-US" smtClean="0"/>
              <a:t>31</a:t>
            </a:fld>
            <a:endParaRPr lang="en-US"/>
          </a:p>
        </p:txBody>
      </p:sp>
    </p:spTree>
    <p:extLst>
      <p:ext uri="{BB962C8B-B14F-4D97-AF65-F5344CB8AC3E}">
        <p14:creationId xmlns:p14="http://schemas.microsoft.com/office/powerpoint/2010/main" val="53861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04351-5917-A74F-B99D-5351BBF93DCE}" type="slidenum">
              <a:rPr lang="en-US" smtClean="0"/>
              <a:t>4</a:t>
            </a:fld>
            <a:endParaRPr lang="en-US"/>
          </a:p>
        </p:txBody>
      </p:sp>
    </p:spTree>
    <p:extLst>
      <p:ext uri="{BB962C8B-B14F-4D97-AF65-F5344CB8AC3E}">
        <p14:creationId xmlns:p14="http://schemas.microsoft.com/office/powerpoint/2010/main" val="13650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Benefits of Long term Chiropractic care - </a:t>
            </a:r>
            <a:r>
              <a:rPr lang="en-US" sz="1200" kern="1200" dirty="0">
                <a:solidFill>
                  <a:schemeClr val="tx1"/>
                </a:solidFill>
                <a:effectLst/>
                <a:latin typeface="+mn-lt"/>
                <a:ea typeface="+mn-ea"/>
                <a:cs typeface="+mn-cs"/>
              </a:rPr>
              <a:t>A seven-year study from the US published in the esteemed </a:t>
            </a:r>
            <a:r>
              <a:rPr lang="en-US" sz="1200" i="1" kern="1200" dirty="0">
                <a:solidFill>
                  <a:schemeClr val="tx1"/>
                </a:solidFill>
                <a:effectLst/>
                <a:latin typeface="+mn-lt"/>
                <a:ea typeface="+mn-ea"/>
                <a:cs typeface="+mn-cs"/>
              </a:rPr>
              <a:t>Journal of Manipulative and Physiological Therapeutics (JMPT), </a:t>
            </a:r>
            <a:r>
              <a:rPr lang="en-US" sz="1200" kern="1200" dirty="0">
                <a:solidFill>
                  <a:schemeClr val="tx1"/>
                </a:solidFill>
                <a:effectLst/>
                <a:latin typeface="+mn-lt"/>
                <a:ea typeface="+mn-ea"/>
                <a:cs typeface="+mn-cs"/>
              </a:rPr>
              <a:t>compared the clinical and cost </a:t>
            </a:r>
            <a:r>
              <a:rPr lang="en-US" sz="1200" kern="1200" dirty="0" err="1">
                <a:solidFill>
                  <a:schemeClr val="tx1"/>
                </a:solidFill>
                <a:effectLst/>
                <a:latin typeface="+mn-lt"/>
                <a:ea typeface="+mn-ea"/>
                <a:cs typeface="+mn-cs"/>
              </a:rPr>
              <a:t>utilisation</a:t>
            </a:r>
            <a:r>
              <a:rPr lang="en-US" sz="1200" kern="1200" dirty="0">
                <a:solidFill>
                  <a:schemeClr val="tx1"/>
                </a:solidFill>
                <a:effectLst/>
                <a:latin typeface="+mn-lt"/>
                <a:ea typeface="+mn-ea"/>
                <a:cs typeface="+mn-cs"/>
              </a:rPr>
              <a:t> of nonsurgical/ nonpharmaceutical care given by primary care physicians (PCPs) who were mostly chiropractors, as compared with PCPs using conventional medicine alone. For the PCPs who were chiropractors, this study demonstrated: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reductions in hospital admissions by 60.2% </a:t>
            </a:r>
            <a:br>
              <a:rPr lang="en-US"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reductions in hospital days by 59.0% </a:t>
            </a:r>
            <a:br>
              <a:rPr lang="en-US"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reductions in outpatient surgeries and procedures by 62.0% </a:t>
            </a:r>
            <a:br>
              <a:rPr lang="en-US"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reductions in pharmaceutical costs by 85% </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Sarnat</a:t>
            </a:r>
            <a:r>
              <a:rPr lang="en-US" sz="1200" kern="1200" dirty="0">
                <a:solidFill>
                  <a:schemeClr val="tx1"/>
                </a:solidFill>
                <a:effectLst/>
                <a:latin typeface="+mn-lt"/>
                <a:ea typeface="+mn-ea"/>
                <a:cs typeface="+mn-cs"/>
              </a:rPr>
              <a:t> RL, </a:t>
            </a:r>
            <a:r>
              <a:rPr lang="en-US" sz="1200" kern="1200" dirty="0" err="1">
                <a:solidFill>
                  <a:schemeClr val="tx1"/>
                </a:solidFill>
                <a:effectLst/>
                <a:latin typeface="+mn-lt"/>
                <a:ea typeface="+mn-ea"/>
                <a:cs typeface="+mn-cs"/>
              </a:rPr>
              <a:t>Winterstein</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Cambron</a:t>
            </a:r>
            <a:r>
              <a:rPr lang="en-US" sz="1200" kern="1200" dirty="0">
                <a:solidFill>
                  <a:schemeClr val="tx1"/>
                </a:solidFill>
                <a:effectLst/>
                <a:latin typeface="+mn-lt"/>
                <a:ea typeface="+mn-ea"/>
                <a:cs typeface="+mn-cs"/>
              </a:rPr>
              <a:t> JA. Clinical Utilization Cost Outcomes From an Integrative Medicine Independent Physician Association: An Additional 3-Year Update. Journal of Manipulative and Physiological Therapeutics JMPT May 2007; 30(4):263-269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8B04351-5917-A74F-B99D-5351BBF93DCE}" type="slidenum">
              <a:rPr lang="en-US" smtClean="0"/>
              <a:t>5</a:t>
            </a:fld>
            <a:endParaRPr lang="en-US"/>
          </a:p>
        </p:txBody>
      </p:sp>
    </p:spTree>
    <p:extLst>
      <p:ext uri="{BB962C8B-B14F-4D97-AF65-F5344CB8AC3E}">
        <p14:creationId xmlns:p14="http://schemas.microsoft.com/office/powerpoint/2010/main" val="54913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all their research </a:t>
            </a:r>
          </a:p>
          <a:p>
            <a:r>
              <a:rPr lang="en-US" dirty="0"/>
              <a:t>People are Questioning their effectiveness </a:t>
            </a:r>
          </a:p>
        </p:txBody>
      </p:sp>
      <p:sp>
        <p:nvSpPr>
          <p:cNvPr id="4" name="Slide Number Placeholder 3"/>
          <p:cNvSpPr>
            <a:spLocks noGrp="1"/>
          </p:cNvSpPr>
          <p:nvPr>
            <p:ph type="sldNum" sz="quarter" idx="5"/>
          </p:nvPr>
        </p:nvSpPr>
        <p:spPr/>
        <p:txBody>
          <a:bodyPr/>
          <a:lstStyle/>
          <a:p>
            <a:fld id="{B8B04351-5917-A74F-B99D-5351BBF93DCE}" type="slidenum">
              <a:rPr lang="en-US" smtClean="0"/>
              <a:t>7</a:t>
            </a:fld>
            <a:endParaRPr lang="en-US"/>
          </a:p>
        </p:txBody>
      </p:sp>
    </p:spTree>
    <p:extLst>
      <p:ext uri="{BB962C8B-B14F-4D97-AF65-F5344CB8AC3E}">
        <p14:creationId xmlns:p14="http://schemas.microsoft.com/office/powerpoint/2010/main" val="2399443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pPr lvl="0"/>
            <a:endParaRPr/>
          </a:p>
        </p:txBody>
      </p:sp>
      <p:sp>
        <p:nvSpPr>
          <p:cNvPr id="152" name="Shape 152"/>
          <p:cNvSpPr>
            <a:spLocks noGrp="1"/>
          </p:cNvSpPr>
          <p:nvPr>
            <p:ph type="body" sz="quarter" idx="1"/>
          </p:nvPr>
        </p:nvSpPr>
        <p:spPr>
          <a:prstGeom prst="rect">
            <a:avLst/>
          </a:prstGeom>
        </p:spPr>
        <p:txBody>
          <a:bodyPr/>
          <a:lstStyle>
            <a:lvl1pPr>
              <a:buClr>
                <a:srgbClr val="FFFFFF"/>
              </a:buClr>
              <a:buFont typeface="Calibri"/>
            </a:lvl1pPr>
          </a:lstStyle>
          <a:p>
            <a:endParaRPr lang="en-US" sz="1200" b="0" u="none" kern="1200" baseline="30000" dirty="0">
              <a:solidFill>
                <a:schemeClr val="tx1"/>
              </a:solidFill>
              <a:latin typeface="+mn-lt"/>
              <a:ea typeface="+mn-ea"/>
              <a:cs typeface="+mn-cs"/>
            </a:endParaRPr>
          </a:p>
          <a:p>
            <a:pPr lvl="0">
              <a:defRPr sz="1800"/>
            </a:pPr>
            <a:endParaRPr sz="2400" dirty="0"/>
          </a:p>
        </p:txBody>
      </p:sp>
    </p:spTree>
    <p:extLst>
      <p:ext uri="{BB962C8B-B14F-4D97-AF65-F5344CB8AC3E}">
        <p14:creationId xmlns:p14="http://schemas.microsoft.com/office/powerpoint/2010/main" val="152938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A45C1D54-DD20-9244-B423-8D757195F83C}" type="slidenum">
              <a:rPr lang="en-US" smtClean="0"/>
              <a:t>10</a:t>
            </a:fld>
            <a:endParaRPr lang="en-US"/>
          </a:p>
        </p:txBody>
      </p:sp>
    </p:spTree>
    <p:extLst>
      <p:ext uri="{BB962C8B-B14F-4D97-AF65-F5344CB8AC3E}">
        <p14:creationId xmlns:p14="http://schemas.microsoft.com/office/powerpoint/2010/main" val="75884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pPr lvl="0"/>
            <a:endParaRPr/>
          </a:p>
        </p:txBody>
      </p:sp>
      <p:sp>
        <p:nvSpPr>
          <p:cNvPr id="260" name="Shape 260"/>
          <p:cNvSpPr>
            <a:spLocks noGrp="1"/>
          </p:cNvSpPr>
          <p:nvPr>
            <p:ph type="body" sz="quarter" idx="1"/>
          </p:nvPr>
        </p:nvSpPr>
        <p:spPr>
          <a:prstGeom prst="rect">
            <a:avLst/>
          </a:prstGeom>
        </p:spPr>
        <p:txBody>
          <a:bodyPr/>
          <a:lstStyle/>
          <a:p>
            <a:pPr lvl="0">
              <a:buClr>
                <a:srgbClr val="000000"/>
              </a:buClr>
              <a:buFont typeface="Calibri"/>
              <a:defRPr sz="1800"/>
            </a:pPr>
            <a:endParaRPr sz="2400" dirty="0"/>
          </a:p>
        </p:txBody>
      </p:sp>
    </p:spTree>
    <p:extLst>
      <p:ext uri="{BB962C8B-B14F-4D97-AF65-F5344CB8AC3E}">
        <p14:creationId xmlns:p14="http://schemas.microsoft.com/office/powerpoint/2010/main" val="65127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6EC91F-2CDD-C245-A6FB-82CB3426C857}"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5A0C-896D-3F4E-B0E6-0087246B954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C3B598-19FD-65A5-1A35-950681AAF1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F89C1A7-36C7-3262-01D3-405FAE7D398D}"/>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5" name="Footer Placeholder 4">
            <a:extLst>
              <a:ext uri="{FF2B5EF4-FFF2-40B4-BE49-F238E27FC236}">
                <a16:creationId xmlns:a16="http://schemas.microsoft.com/office/drawing/2014/main" id="{AB5319B3-5313-DAB6-F22C-00B32C687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DECA6-4309-C41B-D638-B4CF476EEB1A}"/>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415108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1095-137E-E354-3445-22F83265C90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3D47C7-46EB-7B1E-13FB-05201E14CB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2B55A5-830D-A400-8059-6C32F3EECB33}"/>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5" name="Footer Placeholder 4">
            <a:extLst>
              <a:ext uri="{FF2B5EF4-FFF2-40B4-BE49-F238E27FC236}">
                <a16:creationId xmlns:a16="http://schemas.microsoft.com/office/drawing/2014/main" id="{C0D9CAB8-B9BD-1D58-DDA2-99DC7B7B0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1F5EB-E30C-64F4-D59F-C225096BB517}"/>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391386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ED51B-FED7-02F4-A8EF-C970CE2BA72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61222E-3D47-6279-5892-B1802B294E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0AEC91-B99D-19EC-A4E2-39B000E8C43B}"/>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5" name="Footer Placeholder 4">
            <a:extLst>
              <a:ext uri="{FF2B5EF4-FFF2-40B4-BE49-F238E27FC236}">
                <a16:creationId xmlns:a16="http://schemas.microsoft.com/office/drawing/2014/main" id="{1545AC45-E0A3-B209-46A6-4412B71B8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A8A5B-9C50-2E21-ABFF-C1595F75EAEA}"/>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332966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5" name="Shape 25"/>
          <p:cNvSpPr>
            <a:spLocks noGrp="1"/>
          </p:cNvSpPr>
          <p:nvPr>
            <p:ph type="body" idx="1"/>
          </p:nvPr>
        </p:nvSpPr>
        <p:spPr>
          <a:xfrm>
            <a:off x="892970" y="892970"/>
            <a:ext cx="10406063" cy="5072063"/>
          </a:xfrm>
          <a:prstGeom prst="rect">
            <a:avLst/>
          </a:prstGeom>
          <a:ln w="12700">
            <a:miter lim="400000"/>
          </a:ln>
        </p:spPr>
        <p:txBody>
          <a:bodyPr lIns="0" tIns="0" rIns="0" bIns="0" anchor="ctr">
            <a:normAutofit/>
          </a:bodyPr>
          <a:lstStyle>
            <a:lvl1pPr marL="312528" indent="-312528" defTabSz="410751">
              <a:spcBef>
                <a:spcPts val="2953"/>
              </a:spcBef>
              <a:buClrTx/>
              <a:buSzPct val="75000"/>
              <a:buFontTx/>
              <a:defRPr sz="2500">
                <a:solidFill>
                  <a:srgbClr val="000000"/>
                </a:solidFill>
                <a:uFillTx/>
                <a:latin typeface="+mn-lt"/>
                <a:ea typeface="+mn-ea"/>
                <a:cs typeface="+mn-cs"/>
                <a:sym typeface="Helvetica Light"/>
              </a:defRPr>
            </a:lvl1pPr>
            <a:lvl2pPr marL="625056" indent="-312528" defTabSz="410751">
              <a:spcBef>
                <a:spcPts val="2953"/>
              </a:spcBef>
              <a:buClrTx/>
              <a:buSzPct val="75000"/>
              <a:buFontTx/>
              <a:defRPr sz="2500">
                <a:solidFill>
                  <a:srgbClr val="000000"/>
                </a:solidFill>
                <a:uFillTx/>
                <a:latin typeface="+mn-lt"/>
                <a:ea typeface="+mn-ea"/>
                <a:cs typeface="+mn-cs"/>
                <a:sym typeface="Helvetica Light"/>
              </a:defRPr>
            </a:lvl2pPr>
            <a:lvl3pPr marL="937584" indent="-312528" defTabSz="410751">
              <a:spcBef>
                <a:spcPts val="2953"/>
              </a:spcBef>
              <a:buClrTx/>
              <a:buSzPct val="75000"/>
              <a:buFontTx/>
              <a:defRPr sz="2500">
                <a:solidFill>
                  <a:srgbClr val="000000"/>
                </a:solidFill>
                <a:uFillTx/>
                <a:latin typeface="+mn-lt"/>
                <a:ea typeface="+mn-ea"/>
                <a:cs typeface="+mn-cs"/>
                <a:sym typeface="Helvetica Light"/>
              </a:defRPr>
            </a:lvl3pPr>
            <a:lvl4pPr marL="1250112" indent="-312528" defTabSz="410751">
              <a:spcBef>
                <a:spcPts val="2953"/>
              </a:spcBef>
              <a:buClrTx/>
              <a:buSzPct val="75000"/>
              <a:buFontTx/>
              <a:defRPr sz="2500">
                <a:solidFill>
                  <a:srgbClr val="000000"/>
                </a:solidFill>
                <a:uFillTx/>
                <a:latin typeface="+mn-lt"/>
                <a:ea typeface="+mn-ea"/>
                <a:cs typeface="+mn-cs"/>
                <a:sym typeface="Helvetica Light"/>
              </a:defRPr>
            </a:lvl4pPr>
            <a:lvl5pPr marL="1562640" indent="-312528" defTabSz="410751">
              <a:spcBef>
                <a:spcPts val="2953"/>
              </a:spcBef>
              <a:buClrTx/>
              <a:buSzPct val="75000"/>
              <a:buFontTx/>
              <a:defRPr sz="2500">
                <a:solidFill>
                  <a:srgbClr val="000000"/>
                </a:solidFill>
                <a:uFillTx/>
                <a:latin typeface="+mn-lt"/>
                <a:ea typeface="+mn-ea"/>
                <a:cs typeface="+mn-cs"/>
                <a:sym typeface="Helvetica Light"/>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7793487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xfrm>
            <a:off x="892970" y="312540"/>
            <a:ext cx="10406063" cy="1518047"/>
          </a:xfrm>
          <a:prstGeom prst="rect">
            <a:avLst/>
          </a:prstGeom>
          <a:ln w="12700">
            <a:miter lim="400000"/>
          </a:ln>
        </p:spPr>
        <p:txBody>
          <a:bodyPr lIns="0" tIns="0" rIns="0" bIns="0">
            <a:normAutofit/>
          </a:bodyPr>
          <a:lstStyle>
            <a:lvl1pPr defTabSz="410751">
              <a:defRPr sz="5600">
                <a:solidFill>
                  <a:srgbClr val="000000"/>
                </a:solidFill>
                <a:uFillTx/>
                <a:latin typeface="+mn-lt"/>
                <a:ea typeface="+mn-ea"/>
                <a:cs typeface="+mn-cs"/>
                <a:sym typeface="Helvetica Light"/>
              </a:defRPr>
            </a:lvl1pPr>
          </a:lstStyle>
          <a:p>
            <a:pPr lvl="0">
              <a:defRPr sz="1800"/>
            </a:pPr>
            <a:r>
              <a:rPr sz="5600"/>
              <a:t>Title Text</a:t>
            </a:r>
          </a:p>
        </p:txBody>
      </p:sp>
      <p:sp>
        <p:nvSpPr>
          <p:cNvPr id="20" name="Shape 20"/>
          <p:cNvSpPr>
            <a:spLocks noGrp="1"/>
          </p:cNvSpPr>
          <p:nvPr>
            <p:ph type="body" idx="1"/>
          </p:nvPr>
        </p:nvSpPr>
        <p:spPr>
          <a:xfrm>
            <a:off x="892970" y="1830587"/>
            <a:ext cx="10406063" cy="4420195"/>
          </a:xfrm>
          <a:prstGeom prst="rect">
            <a:avLst/>
          </a:prstGeom>
          <a:ln w="12700">
            <a:miter lim="400000"/>
          </a:ln>
        </p:spPr>
        <p:txBody>
          <a:bodyPr lIns="0" tIns="0" rIns="0" bIns="0" anchor="ctr">
            <a:normAutofit/>
          </a:bodyPr>
          <a:lstStyle>
            <a:lvl1pPr marL="312528" indent="-312528" defTabSz="410751">
              <a:spcBef>
                <a:spcPts val="2953"/>
              </a:spcBef>
              <a:buClrTx/>
              <a:buSzPct val="75000"/>
              <a:buFontTx/>
              <a:defRPr sz="2500">
                <a:solidFill>
                  <a:srgbClr val="000000"/>
                </a:solidFill>
                <a:uFillTx/>
                <a:latin typeface="+mn-lt"/>
                <a:ea typeface="+mn-ea"/>
                <a:cs typeface="+mn-cs"/>
                <a:sym typeface="Helvetica Light"/>
              </a:defRPr>
            </a:lvl1pPr>
            <a:lvl2pPr marL="625056" indent="-312528" defTabSz="410751">
              <a:spcBef>
                <a:spcPts val="2953"/>
              </a:spcBef>
              <a:buClrTx/>
              <a:buSzPct val="75000"/>
              <a:buFontTx/>
              <a:defRPr sz="2500">
                <a:solidFill>
                  <a:srgbClr val="000000"/>
                </a:solidFill>
                <a:uFillTx/>
                <a:latin typeface="+mn-lt"/>
                <a:ea typeface="+mn-ea"/>
                <a:cs typeface="+mn-cs"/>
                <a:sym typeface="Helvetica Light"/>
              </a:defRPr>
            </a:lvl2pPr>
            <a:lvl3pPr marL="937584" indent="-312528" defTabSz="410751">
              <a:spcBef>
                <a:spcPts val="2953"/>
              </a:spcBef>
              <a:buClrTx/>
              <a:buSzPct val="75000"/>
              <a:buFontTx/>
              <a:defRPr sz="2500">
                <a:solidFill>
                  <a:srgbClr val="000000"/>
                </a:solidFill>
                <a:uFillTx/>
                <a:latin typeface="+mn-lt"/>
                <a:ea typeface="+mn-ea"/>
                <a:cs typeface="+mn-cs"/>
                <a:sym typeface="Helvetica Light"/>
              </a:defRPr>
            </a:lvl3pPr>
            <a:lvl4pPr marL="1250112" indent="-312528" defTabSz="410751">
              <a:spcBef>
                <a:spcPts val="2953"/>
              </a:spcBef>
              <a:buClrTx/>
              <a:buSzPct val="75000"/>
              <a:buFontTx/>
              <a:defRPr sz="2500">
                <a:solidFill>
                  <a:srgbClr val="000000"/>
                </a:solidFill>
                <a:uFillTx/>
                <a:latin typeface="+mn-lt"/>
                <a:ea typeface="+mn-ea"/>
                <a:cs typeface="+mn-cs"/>
                <a:sym typeface="Helvetica Light"/>
              </a:defRPr>
            </a:lvl4pPr>
            <a:lvl5pPr marL="1562640" indent="-312528" defTabSz="410751">
              <a:spcBef>
                <a:spcPts val="2953"/>
              </a:spcBef>
              <a:buClrTx/>
              <a:buSzPct val="75000"/>
              <a:buFontTx/>
              <a:defRPr sz="2500">
                <a:solidFill>
                  <a:srgbClr val="000000"/>
                </a:solidFill>
                <a:uFillTx/>
                <a:latin typeface="+mn-lt"/>
                <a:ea typeface="+mn-ea"/>
                <a:cs typeface="+mn-cs"/>
                <a:sym typeface="Helvetica Light"/>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21052830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2" name="Shape 32"/>
          <p:cNvSpPr>
            <a:spLocks noGrp="1"/>
          </p:cNvSpPr>
          <p:nvPr>
            <p:ph type="sldNum" sz="quarter" idx="2"/>
          </p:nvPr>
        </p:nvSpPr>
        <p:spPr>
          <a:xfrm>
            <a:off x="8737600" y="6238516"/>
            <a:ext cx="2844800" cy="292384"/>
          </a:xfrm>
          <a:prstGeom prst="rect">
            <a:avLst/>
          </a:prstGeom>
          <a:ln w="12700">
            <a:miter lim="400000"/>
          </a:ln>
        </p:spPr>
        <p:txBody>
          <a:bodyPr lIns="45718" tIns="45718" rIns="45718" bIns="45718">
            <a:spAutoFit/>
          </a:bodyPr>
          <a:lstStyle>
            <a:lvl1pPr algn="r" defTabSz="321457">
              <a:defRPr sz="1300">
                <a:latin typeface="Calibri"/>
                <a:ea typeface="Calibri"/>
                <a:cs typeface="Calibri"/>
                <a:sym typeface="Calibri"/>
              </a:defRPr>
            </a:lvl1pPr>
          </a:lstStyle>
          <a:p>
            <a:pPr lvl="0"/>
            <a:fld id="{86CB4B4D-7CA3-9044-876B-883B54F8677D}" type="slidenum">
              <a:t>‹#›</a:t>
            </a:fld>
            <a:endParaRPr/>
          </a:p>
        </p:txBody>
      </p:sp>
    </p:spTree>
    <p:extLst>
      <p:ext uri="{BB962C8B-B14F-4D97-AF65-F5344CB8AC3E}">
        <p14:creationId xmlns:p14="http://schemas.microsoft.com/office/powerpoint/2010/main" val="15638642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38321-A346-3E45-43F8-A37EDFDB1F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80D88C-C8A7-4145-EF09-9BC81A45AB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136CE5-7941-A4B4-093F-E3CEC29A3AC0}"/>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5" name="Footer Placeholder 4">
            <a:extLst>
              <a:ext uri="{FF2B5EF4-FFF2-40B4-BE49-F238E27FC236}">
                <a16:creationId xmlns:a16="http://schemas.microsoft.com/office/drawing/2014/main" id="{455FB5E5-53E0-0145-3DCC-2CCF8813B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7F304-8315-E55C-EFA8-1DA4455D7A62}"/>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2495000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6913-B593-06CA-678E-5B5E5CEEE3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C9929B7-5E3E-4EA6-0938-531EFD674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A1D0E41-FBCA-526F-5835-9FC2E51F6618}"/>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5" name="Footer Placeholder 4">
            <a:extLst>
              <a:ext uri="{FF2B5EF4-FFF2-40B4-BE49-F238E27FC236}">
                <a16:creationId xmlns:a16="http://schemas.microsoft.com/office/drawing/2014/main" id="{A2C37E4B-6BE5-0B08-6B88-AB3907744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FA704-A015-9CD1-8956-3ABCD08519C3}"/>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107497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7450-DD02-6E5A-9E0B-457C1F8151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762137-E41B-7708-7F4C-A1A7D620B31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5654911-A055-A060-81FE-EA6C0F5980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ECC22B4-316A-8AF7-61BC-C764C0661D3D}"/>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6" name="Footer Placeholder 5">
            <a:extLst>
              <a:ext uri="{FF2B5EF4-FFF2-40B4-BE49-F238E27FC236}">
                <a16:creationId xmlns:a16="http://schemas.microsoft.com/office/drawing/2014/main" id="{235B8D29-8470-5B71-0F1D-F4D242D16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4A5D-9AC8-77B9-C24D-F21BD13BA4BA}"/>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2106553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747F-AB65-5D53-0BDE-51476E74542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034CDB5-DB47-5A51-F502-E230CEBFC0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9EC62B1-769D-4CB2-455C-AFD7381DCC5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AAECC5E-46B4-F251-B1AD-94D665437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269141-D6FD-EF31-3719-AE28A9C6FB7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43D0707-3CBF-0FB3-8B5B-F35CB6FA8266}"/>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8" name="Footer Placeholder 7">
            <a:extLst>
              <a:ext uri="{FF2B5EF4-FFF2-40B4-BE49-F238E27FC236}">
                <a16:creationId xmlns:a16="http://schemas.microsoft.com/office/drawing/2014/main" id="{39212F86-A113-F852-CE60-ED5330283A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684F6-895E-8AEC-FCF1-E39FCBA5D83D}"/>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2439538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869E-8D52-BD8A-DCB9-5CF203C4142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01DF0AC-8207-B7EE-ACEF-D5F1E975F050}"/>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4" name="Footer Placeholder 3">
            <a:extLst>
              <a:ext uri="{FF2B5EF4-FFF2-40B4-BE49-F238E27FC236}">
                <a16:creationId xmlns:a16="http://schemas.microsoft.com/office/drawing/2014/main" id="{6FB45E45-7015-FA16-37A3-0CDDB1AD05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6BB53A-8B51-7D26-ACCD-36F8BA657521}"/>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37482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0D1F90-84CC-06F1-355D-5298B3246959}"/>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3" name="Footer Placeholder 2">
            <a:extLst>
              <a:ext uri="{FF2B5EF4-FFF2-40B4-BE49-F238E27FC236}">
                <a16:creationId xmlns:a16="http://schemas.microsoft.com/office/drawing/2014/main" id="{1388261D-27BD-F635-02CA-95E2D49CD1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61673A-D4E9-3769-1950-DAAD36441836}"/>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7733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C06C-39BF-F12D-9899-E3E059A0D9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B5FA46-1A57-96E7-58B9-74BE3175F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994E9F-768E-D403-8AF7-421EA8A66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1C131C-8D98-6C66-C851-9E915F628617}"/>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6" name="Footer Placeholder 5">
            <a:extLst>
              <a:ext uri="{FF2B5EF4-FFF2-40B4-BE49-F238E27FC236}">
                <a16:creationId xmlns:a16="http://schemas.microsoft.com/office/drawing/2014/main" id="{8637E445-6629-6C30-F5F0-5A6CC17C0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2AD2FD-6299-EE37-36D4-2E07C7A73CB6}"/>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96248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6602-02FE-26A4-2B72-BFD34687B1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8475E01-9955-AA84-CB02-118872E794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4AE9D0-C67B-5ABE-6B0F-8C1AC6510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9772B9-9353-B1E3-527E-C94575FB24B3}"/>
              </a:ext>
            </a:extLst>
          </p:cNvPr>
          <p:cNvSpPr>
            <a:spLocks noGrp="1"/>
          </p:cNvSpPr>
          <p:nvPr>
            <p:ph type="dt" sz="half" idx="10"/>
          </p:nvPr>
        </p:nvSpPr>
        <p:spPr/>
        <p:txBody>
          <a:bodyPr/>
          <a:lstStyle/>
          <a:p>
            <a:fld id="{B8CDD6FC-7D0C-E448-9773-7E5F120338D4}" type="datetimeFigureOut">
              <a:rPr lang="en-US" smtClean="0"/>
              <a:t>4/25/22</a:t>
            </a:fld>
            <a:endParaRPr lang="en-US"/>
          </a:p>
        </p:txBody>
      </p:sp>
      <p:sp>
        <p:nvSpPr>
          <p:cNvPr id="6" name="Footer Placeholder 5">
            <a:extLst>
              <a:ext uri="{FF2B5EF4-FFF2-40B4-BE49-F238E27FC236}">
                <a16:creationId xmlns:a16="http://schemas.microsoft.com/office/drawing/2014/main" id="{EE2D56EF-3A15-B78E-BAC6-C97ED093D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92546-621C-FAF3-16BC-0DF1C4E04CAD}"/>
              </a:ext>
            </a:extLst>
          </p:cNvPr>
          <p:cNvSpPr>
            <a:spLocks noGrp="1"/>
          </p:cNvSpPr>
          <p:nvPr>
            <p:ph type="sldNum" sz="quarter" idx="12"/>
          </p:nvPr>
        </p:nvSpPr>
        <p:spPr/>
        <p:txBody>
          <a:bodyPr/>
          <a:lstStyle/>
          <a:p>
            <a:fld id="{34C645AA-1DC5-B44C-909F-53FF5A27A692}" type="slidenum">
              <a:rPr lang="en-US" smtClean="0"/>
              <a:t>‹#›</a:t>
            </a:fld>
            <a:endParaRPr lang="en-US"/>
          </a:p>
        </p:txBody>
      </p:sp>
    </p:spTree>
    <p:extLst>
      <p:ext uri="{BB962C8B-B14F-4D97-AF65-F5344CB8AC3E}">
        <p14:creationId xmlns:p14="http://schemas.microsoft.com/office/powerpoint/2010/main" val="2973745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27E3F-F56D-9BE9-4DAD-842B1F2CB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4C20F3-B356-86F2-9B2B-D0C8E6725A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185B75-4440-2F00-666E-DB715EEB74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DD6FC-7D0C-E448-9773-7E5F120338D4}" type="datetimeFigureOut">
              <a:rPr lang="en-US" smtClean="0"/>
              <a:t>4/25/22</a:t>
            </a:fld>
            <a:endParaRPr lang="en-US"/>
          </a:p>
        </p:txBody>
      </p:sp>
      <p:sp>
        <p:nvSpPr>
          <p:cNvPr id="5" name="Footer Placeholder 4">
            <a:extLst>
              <a:ext uri="{FF2B5EF4-FFF2-40B4-BE49-F238E27FC236}">
                <a16:creationId xmlns:a16="http://schemas.microsoft.com/office/drawing/2014/main" id="{5433982D-E36D-3F02-94A8-6425B2BEE2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BBA7CC-7235-5DE4-870F-7704CEAEF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645AA-1DC5-B44C-909F-53FF5A27A692}" type="slidenum">
              <a:rPr lang="en-US" smtClean="0"/>
              <a:t>‹#›</a:t>
            </a:fld>
            <a:endParaRPr lang="en-US"/>
          </a:p>
        </p:txBody>
      </p:sp>
    </p:spTree>
    <p:extLst>
      <p:ext uri="{BB962C8B-B14F-4D97-AF65-F5344CB8AC3E}">
        <p14:creationId xmlns:p14="http://schemas.microsoft.com/office/powerpoint/2010/main" val="2253328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D_D4FE32D3.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knowingneurons.com/2013/01/14/treating-the-diseased-brain-with-artificial-stimulation/"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medium confidence">
            <a:extLst>
              <a:ext uri="{FF2B5EF4-FFF2-40B4-BE49-F238E27FC236}">
                <a16:creationId xmlns:a16="http://schemas.microsoft.com/office/drawing/2014/main" id="{236E81FF-3BE7-14D0-DF5F-23B5C8846B97}"/>
              </a:ext>
            </a:extLst>
          </p:cNvPr>
          <p:cNvPicPr>
            <a:picLocks noChangeAspect="1"/>
          </p:cNvPicPr>
          <p:nvPr/>
        </p:nvPicPr>
        <p:blipFill>
          <a:blip r:embed="rId2"/>
          <a:stretch>
            <a:fillRect/>
          </a:stretch>
        </p:blipFill>
        <p:spPr>
          <a:xfrm>
            <a:off x="457200" y="1272158"/>
            <a:ext cx="11277600" cy="4313684"/>
          </a:xfrm>
          <a:prstGeom prst="rect">
            <a:avLst/>
          </a:prstGeom>
        </p:spPr>
      </p:pic>
    </p:spTree>
    <p:extLst>
      <p:ext uri="{BB962C8B-B14F-4D97-AF65-F5344CB8AC3E}">
        <p14:creationId xmlns:p14="http://schemas.microsoft.com/office/powerpoint/2010/main" val="266184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5164" y="1450646"/>
            <a:ext cx="5080302" cy="4086406"/>
          </a:xfrm>
          <a:prstGeom prst="rect">
            <a:avLst/>
          </a:prstGeom>
        </p:spPr>
      </p:pic>
      <p:pic>
        <p:nvPicPr>
          <p:cNvPr id="6" name="Picture 5"/>
          <p:cNvPicPr>
            <a:picLocks noChangeAspect="1"/>
          </p:cNvPicPr>
          <p:nvPr/>
        </p:nvPicPr>
        <p:blipFill>
          <a:blip r:embed="rId3"/>
          <a:stretch>
            <a:fillRect/>
          </a:stretch>
        </p:blipFill>
        <p:spPr>
          <a:xfrm>
            <a:off x="6135756" y="1450646"/>
            <a:ext cx="5173607" cy="4106343"/>
          </a:xfrm>
          <a:prstGeom prst="rect">
            <a:avLst/>
          </a:prstGeom>
        </p:spPr>
      </p:pic>
    </p:spTree>
    <p:extLst>
      <p:ext uri="{BB962C8B-B14F-4D97-AF65-F5344CB8AC3E}">
        <p14:creationId xmlns:p14="http://schemas.microsoft.com/office/powerpoint/2010/main" val="1769959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creen Shot 2015-02-25 at 7.44.26 pm.png"/>
          <p:cNvPicPr/>
          <p:nvPr/>
        </p:nvPicPr>
        <p:blipFill>
          <a:blip r:embed="rId3"/>
          <a:stretch>
            <a:fillRect/>
          </a:stretch>
        </p:blipFill>
        <p:spPr>
          <a:xfrm>
            <a:off x="334481" y="2827875"/>
            <a:ext cx="11311258" cy="6910948"/>
          </a:xfrm>
          <a:prstGeom prst="rect">
            <a:avLst/>
          </a:prstGeom>
          <a:ln w="12700">
            <a:miter lim="400000"/>
          </a:ln>
        </p:spPr>
      </p:pic>
      <p:sp>
        <p:nvSpPr>
          <p:cNvPr id="256" name="Shape 256"/>
          <p:cNvSpPr/>
          <p:nvPr/>
        </p:nvSpPr>
        <p:spPr>
          <a:xfrm>
            <a:off x="334481" y="2752031"/>
            <a:ext cx="11523038" cy="4739759"/>
          </a:xfrm>
          <a:prstGeom prst="rect">
            <a:avLst/>
          </a:prstGeom>
          <a:solidFill>
            <a:schemeClr val="tx1">
              <a:lumMod val="50000"/>
              <a:lumOff val="50000"/>
            </a:schemeClr>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21457">
              <a:defRPr sz="1800"/>
            </a:pPr>
            <a:endParaRPr sz="2400" dirty="0">
              <a:latin typeface="Helvetica Light"/>
              <a:cs typeface="Helvetica Light"/>
            </a:endParaRPr>
          </a:p>
          <a:p>
            <a:pPr algn="ctr" defTabSz="321457">
              <a:defRPr sz="1800"/>
            </a:pPr>
            <a:r>
              <a:rPr sz="2400" dirty="0">
                <a:latin typeface="Century Gothic" charset="0"/>
                <a:ea typeface="Century Gothic" charset="0"/>
                <a:cs typeface="Century Gothic" charset="0"/>
              </a:rPr>
              <a:t>The Canadian Medical Association Journal stated</a:t>
            </a:r>
          </a:p>
          <a:p>
            <a:pPr algn="ctr" defTabSz="321457">
              <a:defRPr sz="1800"/>
            </a:pPr>
            <a:r>
              <a:rPr sz="2400" dirty="0">
                <a:latin typeface="Century Gothic" charset="0"/>
                <a:ea typeface="Century Gothic" charset="0"/>
                <a:cs typeface="Century Gothic" charset="0"/>
              </a:rPr>
              <a:t> “the mode of delivery and lack of breastfeeding disrupt “gut balance” which has been linked to an increasing number of diseases, including </a:t>
            </a:r>
            <a:r>
              <a:rPr sz="2400" b="1" dirty="0">
                <a:latin typeface="Century Gothic" charset="0"/>
                <a:ea typeface="Century Gothic" charset="0"/>
                <a:cs typeface="Century Gothic" charset="0"/>
              </a:rPr>
              <a:t>inflammatory bowel disease, diabetes, obesity, cancer, allergies and asthma.”</a:t>
            </a:r>
            <a:endParaRPr lang="en-AU" sz="2400" b="1" dirty="0">
              <a:latin typeface="Century Gothic" charset="0"/>
              <a:ea typeface="Century Gothic" charset="0"/>
              <a:cs typeface="Century Gothic" charset="0"/>
            </a:endParaRPr>
          </a:p>
          <a:p>
            <a:pPr algn="ctr" defTabSz="321457">
              <a:defRPr sz="1800"/>
            </a:pPr>
            <a:endParaRPr lang="en-AU" sz="2400" b="1" dirty="0">
              <a:latin typeface="Century Gothic" charset="0"/>
              <a:ea typeface="Century Gothic" charset="0"/>
              <a:cs typeface="Century Gothic" charset="0"/>
            </a:endParaRPr>
          </a:p>
          <a:p>
            <a:pPr algn="ctr" defTabSz="321457">
              <a:defRPr sz="1800"/>
            </a:pPr>
            <a:r>
              <a:rPr lang="en-US" sz="2000" b="1" dirty="0">
                <a:latin typeface="Century Gothic" charset="0"/>
                <a:ea typeface="Century Gothic" charset="0"/>
                <a:cs typeface="Century Gothic" charset="0"/>
              </a:rPr>
              <a:t>CMAJ, March 19. 2013, 185(5) </a:t>
            </a:r>
          </a:p>
          <a:p>
            <a:pPr algn="ctr" defTabSz="321457">
              <a:defRPr sz="1800"/>
            </a:pPr>
            <a:endParaRPr lang="en-AU" sz="2400" dirty="0"/>
          </a:p>
          <a:p>
            <a:pPr algn="ctr" defTabSz="321457">
              <a:defRPr sz="1800"/>
            </a:pPr>
            <a:endParaRPr lang="en-AU" sz="2400" dirty="0"/>
          </a:p>
          <a:p>
            <a:pPr algn="ctr" defTabSz="321457">
              <a:defRPr sz="1800"/>
            </a:pPr>
            <a:endParaRPr lang="en-AU" sz="2400" dirty="0"/>
          </a:p>
          <a:p>
            <a:pPr algn="ctr" defTabSz="321457">
              <a:defRPr sz="1800"/>
            </a:pPr>
            <a:endParaRPr lang="en-AU" sz="2400" dirty="0"/>
          </a:p>
          <a:p>
            <a:pPr algn="ctr" defTabSz="321457">
              <a:defRPr sz="1800"/>
            </a:pPr>
            <a:endParaRPr lang="en-AU" sz="2400" dirty="0"/>
          </a:p>
        </p:txBody>
      </p:sp>
      <p:sp>
        <p:nvSpPr>
          <p:cNvPr id="2" name="Process 1"/>
          <p:cNvSpPr/>
          <p:nvPr/>
        </p:nvSpPr>
        <p:spPr>
          <a:xfrm>
            <a:off x="1524001" y="148047"/>
            <a:ext cx="9562479" cy="2796251"/>
          </a:xfrm>
          <a:prstGeom prst="flowChartProcess">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Shape 249"/>
          <p:cNvSpPr/>
          <p:nvPr/>
        </p:nvSpPr>
        <p:spPr>
          <a:xfrm>
            <a:off x="2267780" y="436583"/>
            <a:ext cx="1321594" cy="892969"/>
          </a:xfrm>
          <a:prstGeom prst="roundRect">
            <a:avLst>
              <a:gd name="adj" fmla="val 15000"/>
            </a:avLst>
          </a:prstGeom>
          <a:blipFill>
            <a:blip r:embed="rId4"/>
          </a:blipFill>
          <a:ln w="25400">
            <a:solidFill/>
            <a:miter lim="400000"/>
          </a:ln>
          <a:extLst>
            <a:ext uri="{C572A759-6A51-4108-AA02-DFA0A04FC94B}">
              <ma14:wrappingTextBoxFlag xmlns:ma14="http://schemas.microsoft.com/office/mac/drawingml/2011/main" xmlns="" val="1"/>
            </a:ext>
          </a:extLst>
        </p:spPr>
        <p:txBody>
          <a:bodyPr lIns="0" tIns="0" rIns="0" bIns="0" anchor="ctr"/>
          <a:lstStyle>
            <a:lvl1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pPr lvl="0">
              <a:defRPr sz="1800">
                <a:solidFill>
                  <a:srgbClr val="000000"/>
                </a:solidFill>
                <a:effectLst/>
              </a:defRPr>
            </a:pPr>
            <a:r>
              <a:rPr lang="en-AU" sz="2800" dirty="0"/>
              <a:t> </a:t>
            </a:r>
            <a:r>
              <a:rPr sz="2800" dirty="0"/>
              <a:t>Type 2</a:t>
            </a:r>
          </a:p>
        </p:txBody>
      </p:sp>
      <p:sp>
        <p:nvSpPr>
          <p:cNvPr id="250" name="Shape 250"/>
          <p:cNvSpPr/>
          <p:nvPr/>
        </p:nvSpPr>
        <p:spPr>
          <a:xfrm>
            <a:off x="4074929" y="659983"/>
            <a:ext cx="669568" cy="669568"/>
          </a:xfrm>
          <a:prstGeom prst="rightArrow">
            <a:avLst>
              <a:gd name="adj1" fmla="val 32000"/>
              <a:gd name="adj2" fmla="val 58681"/>
            </a:avLst>
          </a:prstGeom>
          <a:blipFill>
            <a:blip r:embed="rId4"/>
          </a:blipFill>
          <a:ln w="254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251" name="Shape 251"/>
          <p:cNvSpPr/>
          <p:nvPr/>
        </p:nvSpPr>
        <p:spPr>
          <a:xfrm>
            <a:off x="5057382" y="486945"/>
            <a:ext cx="932728" cy="920651"/>
          </a:xfrm>
          <a:prstGeom prst="roundRect">
            <a:avLst>
              <a:gd name="adj" fmla="val 14361"/>
            </a:avLst>
          </a:prstGeom>
          <a:blipFill>
            <a:blip r:embed="rId4"/>
          </a:blipFill>
          <a:ln w="25400">
            <a:solidFill/>
            <a:miter lim="400000"/>
          </a:ln>
          <a:extLst>
            <a:ext uri="{C572A759-6A51-4108-AA02-DFA0A04FC94B}">
              <ma14:wrappingTextBoxFlag xmlns:ma14="http://schemas.microsoft.com/office/mac/drawingml/2011/main" xmlns="" val="1"/>
            </a:ext>
          </a:extLst>
        </p:spPr>
        <p:txBody>
          <a:bodyPr lIns="0" tIns="0" rIns="0" bIns="0" anchor="ctr"/>
          <a:lstStyle>
            <a:lvl1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pPr lvl="0">
              <a:defRPr sz="1800">
                <a:solidFill>
                  <a:srgbClr val="000000"/>
                </a:solidFill>
                <a:effectLst/>
              </a:defRPr>
            </a:pPr>
            <a:r>
              <a:rPr lang="en-AU" sz="2800" dirty="0"/>
              <a:t>  </a:t>
            </a:r>
            <a:r>
              <a:rPr sz="2800" dirty="0"/>
              <a:t>T1</a:t>
            </a:r>
          </a:p>
        </p:txBody>
      </p:sp>
      <p:sp>
        <p:nvSpPr>
          <p:cNvPr id="248" name="Shape 248"/>
          <p:cNvSpPr/>
          <p:nvPr/>
        </p:nvSpPr>
        <p:spPr>
          <a:xfrm>
            <a:off x="6418799" y="291994"/>
            <a:ext cx="4238992" cy="9233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defRPr sz="1800"/>
            </a:pPr>
            <a:r>
              <a:rPr sz="2000" dirty="0">
                <a:latin typeface="Century Gothic" charset="0"/>
                <a:ea typeface="Century Gothic" charset="0"/>
                <a:cs typeface="Century Gothic" charset="0"/>
                <a:sym typeface="Gill Sans"/>
              </a:rPr>
              <a:t>Non allergenic</a:t>
            </a:r>
          </a:p>
          <a:p>
            <a:pPr lvl="0">
              <a:defRPr sz="1800"/>
            </a:pPr>
            <a:r>
              <a:rPr sz="2000" dirty="0">
                <a:latin typeface="Century Gothic" charset="0"/>
                <a:ea typeface="Century Gothic" charset="0"/>
                <a:cs typeface="Century Gothic" charset="0"/>
                <a:sym typeface="Gill Sans"/>
              </a:rPr>
              <a:t>Stable immune responses</a:t>
            </a:r>
          </a:p>
          <a:p>
            <a:pPr lvl="0">
              <a:defRPr sz="1800"/>
            </a:pPr>
            <a:r>
              <a:rPr sz="2000" dirty="0">
                <a:latin typeface="Century Gothic" charset="0"/>
                <a:ea typeface="Century Gothic" charset="0"/>
                <a:cs typeface="Century Gothic" charset="0"/>
                <a:sym typeface="Gill Sans"/>
              </a:rPr>
              <a:t>Gut Strength</a:t>
            </a:r>
          </a:p>
        </p:txBody>
      </p:sp>
      <p:sp>
        <p:nvSpPr>
          <p:cNvPr id="252" name="Shape 252"/>
          <p:cNvSpPr/>
          <p:nvPr/>
        </p:nvSpPr>
        <p:spPr>
          <a:xfrm>
            <a:off x="2267780" y="1729489"/>
            <a:ext cx="1321594" cy="1214809"/>
          </a:xfrm>
          <a:prstGeom prst="roundRect">
            <a:avLst>
              <a:gd name="adj" fmla="val 15000"/>
            </a:avLst>
          </a:prstGeom>
          <a:blipFill>
            <a:blip r:embed="rId4"/>
          </a:blipFill>
          <a:ln w="25400">
            <a:solidFill/>
            <a:miter lim="400000"/>
          </a:ln>
          <a:extLst>
            <a:ext uri="{C572A759-6A51-4108-AA02-DFA0A04FC94B}">
              <ma14:wrappingTextBoxFlag xmlns:ma14="http://schemas.microsoft.com/office/mac/drawingml/2011/main" xmlns="" val="1"/>
            </a:ext>
          </a:extLst>
        </p:spPr>
        <p:txBody>
          <a:bodyPr lIns="0" tIns="0" rIns="0" bIns="0" anchor="ctr"/>
          <a:lstStyle>
            <a:lvl1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pPr lvl="0">
              <a:defRPr sz="1800">
                <a:solidFill>
                  <a:srgbClr val="000000"/>
                </a:solidFill>
                <a:effectLst/>
              </a:defRPr>
            </a:pPr>
            <a:r>
              <a:rPr lang="en-AU" sz="2800" dirty="0"/>
              <a:t> </a:t>
            </a:r>
            <a:r>
              <a:rPr sz="2800" dirty="0"/>
              <a:t>Type 2</a:t>
            </a:r>
          </a:p>
        </p:txBody>
      </p:sp>
      <p:sp>
        <p:nvSpPr>
          <p:cNvPr id="253" name="Shape 253"/>
          <p:cNvSpPr/>
          <p:nvPr/>
        </p:nvSpPr>
        <p:spPr>
          <a:xfrm>
            <a:off x="4086289" y="2096828"/>
            <a:ext cx="658209" cy="658209"/>
          </a:xfrm>
          <a:prstGeom prst="rightArrow">
            <a:avLst>
              <a:gd name="adj1" fmla="val 32000"/>
              <a:gd name="adj2" fmla="val 59693"/>
            </a:avLst>
          </a:prstGeom>
          <a:blipFill>
            <a:blip r:embed="rId4"/>
          </a:blipFill>
          <a:ln w="254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254" name="Shape 254"/>
          <p:cNvSpPr/>
          <p:nvPr/>
        </p:nvSpPr>
        <p:spPr>
          <a:xfrm>
            <a:off x="5051702" y="2005891"/>
            <a:ext cx="938409" cy="938407"/>
          </a:xfrm>
          <a:prstGeom prst="roundRect">
            <a:avLst>
              <a:gd name="adj" fmla="val 14274"/>
            </a:avLst>
          </a:prstGeom>
          <a:blipFill>
            <a:blip r:embed="rId4"/>
          </a:blipFill>
          <a:ln w="25400">
            <a:solidFill/>
            <a:miter lim="400000"/>
          </a:ln>
          <a:extLst>
            <a:ext uri="{C572A759-6A51-4108-AA02-DFA0A04FC94B}">
              <ma14:wrappingTextBoxFlag xmlns:ma14="http://schemas.microsoft.com/office/mac/drawingml/2011/main" xmlns="" val="1"/>
            </a:ext>
          </a:extLst>
        </p:spPr>
        <p:txBody>
          <a:bodyPr lIns="0" tIns="0" rIns="0" bIns="0" anchor="ctr"/>
          <a:lstStyle>
            <a:lvl1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pPr lvl="0">
              <a:defRPr sz="1800">
                <a:solidFill>
                  <a:srgbClr val="000000"/>
                </a:solidFill>
                <a:effectLst/>
              </a:defRPr>
            </a:pPr>
            <a:r>
              <a:rPr lang="en-AU" sz="2800" dirty="0"/>
              <a:t>   </a:t>
            </a:r>
            <a:r>
              <a:rPr sz="2800" dirty="0"/>
              <a:t>T2</a:t>
            </a:r>
          </a:p>
        </p:txBody>
      </p:sp>
      <p:sp>
        <p:nvSpPr>
          <p:cNvPr id="255" name="Shape 255"/>
          <p:cNvSpPr/>
          <p:nvPr/>
        </p:nvSpPr>
        <p:spPr>
          <a:xfrm>
            <a:off x="6394353" y="1390661"/>
            <a:ext cx="5079465" cy="153888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defRPr sz="1800"/>
            </a:pPr>
            <a:r>
              <a:rPr sz="2000" dirty="0">
                <a:solidFill>
                  <a:schemeClr val="bg1"/>
                </a:solidFill>
                <a:latin typeface="Century Gothic" charset="0"/>
                <a:ea typeface="Century Gothic" charset="0"/>
                <a:cs typeface="Century Gothic" charset="0"/>
                <a:sym typeface="Gill Sans"/>
              </a:rPr>
              <a:t>Allergenic</a:t>
            </a:r>
          </a:p>
          <a:p>
            <a:pPr lvl="0">
              <a:defRPr sz="1800"/>
            </a:pPr>
            <a:r>
              <a:rPr sz="2000" dirty="0">
                <a:solidFill>
                  <a:schemeClr val="bg1"/>
                </a:solidFill>
                <a:latin typeface="Century Gothic" charset="0"/>
                <a:ea typeface="Century Gothic" charset="0"/>
                <a:cs typeface="Century Gothic" charset="0"/>
                <a:sym typeface="Gill Sans"/>
              </a:rPr>
              <a:t>Heightened immune </a:t>
            </a:r>
            <a:endParaRPr lang="en-AU" sz="2000" dirty="0">
              <a:solidFill>
                <a:schemeClr val="bg1"/>
              </a:solidFill>
              <a:latin typeface="Century Gothic" charset="0"/>
              <a:ea typeface="Century Gothic" charset="0"/>
              <a:cs typeface="Century Gothic" charset="0"/>
              <a:sym typeface="Gill Sans"/>
            </a:endParaRPr>
          </a:p>
          <a:p>
            <a:pPr lvl="0">
              <a:defRPr sz="1800"/>
            </a:pPr>
            <a:r>
              <a:rPr sz="2000" dirty="0">
                <a:solidFill>
                  <a:schemeClr val="bg1"/>
                </a:solidFill>
                <a:latin typeface="Century Gothic" charset="0"/>
                <a:ea typeface="Century Gothic" charset="0"/>
                <a:cs typeface="Century Gothic" charset="0"/>
                <a:sym typeface="Gill Sans"/>
              </a:rPr>
              <a:t>responses </a:t>
            </a:r>
          </a:p>
          <a:p>
            <a:pPr lvl="0">
              <a:defRPr sz="1800"/>
            </a:pPr>
            <a:r>
              <a:rPr sz="2000" dirty="0">
                <a:solidFill>
                  <a:schemeClr val="bg1"/>
                </a:solidFill>
                <a:latin typeface="Century Gothic" charset="0"/>
                <a:ea typeface="Century Gothic" charset="0"/>
                <a:cs typeface="Century Gothic" charset="0"/>
                <a:sym typeface="Gill Sans"/>
              </a:rPr>
              <a:t>No gut strength</a:t>
            </a:r>
          </a:p>
          <a:p>
            <a:pPr lvl="0">
              <a:defRPr sz="1800"/>
            </a:pPr>
            <a:r>
              <a:rPr sz="2000" dirty="0">
                <a:solidFill>
                  <a:schemeClr val="bg1"/>
                </a:solidFill>
                <a:latin typeface="Century Gothic" charset="0"/>
                <a:ea typeface="Century Gothic" charset="0"/>
                <a:cs typeface="Century Gothic" charset="0"/>
                <a:sym typeface="Gill Sans"/>
              </a:rPr>
              <a:t>Derails GBI axis</a:t>
            </a:r>
          </a:p>
        </p:txBody>
      </p:sp>
    </p:spTree>
    <p:extLst>
      <p:ext uri="{BB962C8B-B14F-4D97-AF65-F5344CB8AC3E}">
        <p14:creationId xmlns:p14="http://schemas.microsoft.com/office/powerpoint/2010/main" val="4905599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1949" y="2477970"/>
            <a:ext cx="2440475" cy="923330"/>
          </a:xfrm>
          <a:prstGeom prst="rect">
            <a:avLst/>
          </a:prstGeom>
        </p:spPr>
        <p:txBody>
          <a:bodyPr wrap="square">
            <a:spAutoFit/>
          </a:bodyPr>
          <a:lstStyle/>
          <a:p>
            <a:endParaRPr lang="en-US" dirty="0"/>
          </a:p>
          <a:p>
            <a:r>
              <a:rPr lang="en-US" dirty="0"/>
              <a:t>CMAJ February 11, 2013</a:t>
            </a:r>
          </a:p>
        </p:txBody>
      </p:sp>
      <p:sp>
        <p:nvSpPr>
          <p:cNvPr id="7" name="TextBox 6">
            <a:extLst>
              <a:ext uri="{FF2B5EF4-FFF2-40B4-BE49-F238E27FC236}">
                <a16:creationId xmlns:a16="http://schemas.microsoft.com/office/drawing/2014/main" id="{AC8E5E69-5568-BA64-B990-BAA529B4338E}"/>
              </a:ext>
            </a:extLst>
          </p:cNvPr>
          <p:cNvSpPr txBox="1"/>
          <p:nvPr/>
        </p:nvSpPr>
        <p:spPr>
          <a:xfrm flipV="1">
            <a:off x="0" y="-1"/>
            <a:ext cx="12352421" cy="7010400"/>
          </a:xfrm>
          <a:prstGeom prst="rect">
            <a:avLst/>
          </a:prstGeom>
          <a:solidFill>
            <a:schemeClr val="bg2">
              <a:lumMod val="75000"/>
            </a:schemeClr>
          </a:solidFill>
        </p:spPr>
        <p:txBody>
          <a:bodyPr wrap="square" rtlCol="0">
            <a:spAutoFit/>
          </a:bodyPr>
          <a:lstStyle/>
          <a:p>
            <a:endParaRPr lang="en-US" dirty="0"/>
          </a:p>
        </p:txBody>
      </p:sp>
      <p:sp>
        <p:nvSpPr>
          <p:cNvPr id="2" name="Title 1"/>
          <p:cNvSpPr>
            <a:spLocks noGrp="1"/>
          </p:cNvSpPr>
          <p:nvPr>
            <p:ph type="title"/>
          </p:nvPr>
        </p:nvSpPr>
        <p:spPr/>
        <p:txBody>
          <a:bodyPr>
            <a:normAutofit/>
          </a:bodyPr>
          <a:lstStyle/>
          <a:p>
            <a:r>
              <a:rPr lang="en-AU" dirty="0">
                <a:latin typeface="+mn-lt"/>
                <a:cs typeface="Arial"/>
              </a:rPr>
              <a:t> “babies born via CS predisposed to allergies”</a:t>
            </a:r>
            <a:endParaRPr lang="en-US" dirty="0">
              <a:latin typeface="+mn-lt"/>
            </a:endParaRPr>
          </a:p>
        </p:txBody>
      </p:sp>
      <p:pic>
        <p:nvPicPr>
          <p:cNvPr id="4" name="Picture 3"/>
          <p:cNvPicPr>
            <a:picLocks noChangeAspect="1"/>
          </p:cNvPicPr>
          <p:nvPr/>
        </p:nvPicPr>
        <p:blipFill>
          <a:blip r:embed="rId3"/>
          <a:stretch>
            <a:fillRect/>
          </a:stretch>
        </p:blipFill>
        <p:spPr>
          <a:xfrm>
            <a:off x="838199" y="2056188"/>
            <a:ext cx="10515601" cy="4583096"/>
          </a:xfrm>
          <a:prstGeom prst="rect">
            <a:avLst/>
          </a:prstGeom>
        </p:spPr>
      </p:pic>
      <p:sp>
        <p:nvSpPr>
          <p:cNvPr id="6" name="Rectangle 5"/>
          <p:cNvSpPr/>
          <p:nvPr/>
        </p:nvSpPr>
        <p:spPr>
          <a:xfrm flipH="1">
            <a:off x="2085473" y="3818823"/>
            <a:ext cx="7267073" cy="2402938"/>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No activation of the respiratory </a:t>
            </a:r>
            <a:r>
              <a:rPr lang="en-US" sz="2400" dirty="0" err="1"/>
              <a:t>centres</a:t>
            </a:r>
            <a:r>
              <a:rPr lang="en-US" sz="2400" dirty="0"/>
              <a:t>. </a:t>
            </a:r>
          </a:p>
          <a:p>
            <a:pPr algn="ctr"/>
            <a:r>
              <a:rPr lang="en-US" sz="2400" dirty="0"/>
              <a:t>No expulsion of the contents of the lungs.</a:t>
            </a:r>
          </a:p>
          <a:p>
            <a:pPr algn="ctr"/>
            <a:r>
              <a:rPr lang="en-US" sz="2400" dirty="0"/>
              <a:t>No exposure to essential bacteria.</a:t>
            </a:r>
          </a:p>
        </p:txBody>
      </p:sp>
    </p:spTree>
    <p:extLst>
      <p:ext uri="{BB962C8B-B14F-4D97-AF65-F5344CB8AC3E}">
        <p14:creationId xmlns:p14="http://schemas.microsoft.com/office/powerpoint/2010/main" val="263569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E397E29-EEFD-2A45-BE67-0F5EFA18BB04}"/>
              </a:ext>
            </a:extLst>
          </p:cNvPr>
          <p:cNvPicPr>
            <a:picLocks noChangeAspect="1"/>
          </p:cNvPicPr>
          <p:nvPr/>
        </p:nvPicPr>
        <p:blipFill>
          <a:blip r:embed="rId2"/>
          <a:stretch>
            <a:fillRect/>
          </a:stretch>
        </p:blipFill>
        <p:spPr>
          <a:xfrm>
            <a:off x="5387546" y="146765"/>
            <a:ext cx="6484413" cy="1455266"/>
          </a:xfrm>
          <a:prstGeom prst="rect">
            <a:avLst/>
          </a:prstGeom>
        </p:spPr>
      </p:pic>
      <p:sp>
        <p:nvSpPr>
          <p:cNvPr id="2" name="TextBox 1">
            <a:extLst>
              <a:ext uri="{FF2B5EF4-FFF2-40B4-BE49-F238E27FC236}">
                <a16:creationId xmlns:a16="http://schemas.microsoft.com/office/drawing/2014/main" id="{AD9EF2B3-04C3-29BA-1E8D-63BDE620443C}"/>
              </a:ext>
            </a:extLst>
          </p:cNvPr>
          <p:cNvSpPr txBox="1"/>
          <p:nvPr/>
        </p:nvSpPr>
        <p:spPr>
          <a:xfrm>
            <a:off x="-144379" y="1602031"/>
            <a:ext cx="12480758" cy="5526549"/>
          </a:xfrm>
          <a:prstGeom prst="rect">
            <a:avLst/>
          </a:prstGeom>
          <a:solidFill>
            <a:schemeClr val="tx1">
              <a:lumMod val="50000"/>
              <a:lumOff val="50000"/>
            </a:schemeClr>
          </a:solidFill>
        </p:spPr>
        <p:txBody>
          <a:bodyPr wrap="square" rtlCol="0">
            <a:spAutoFit/>
          </a:bodyPr>
          <a:lstStyle/>
          <a:p>
            <a:endParaRPr lang="en-US" dirty="0"/>
          </a:p>
        </p:txBody>
      </p:sp>
      <p:pic>
        <p:nvPicPr>
          <p:cNvPr id="7" name="Picture 6" descr="A screenshot of a cell phone&#10;&#10;Description automatically generated">
            <a:extLst>
              <a:ext uri="{FF2B5EF4-FFF2-40B4-BE49-F238E27FC236}">
                <a16:creationId xmlns:a16="http://schemas.microsoft.com/office/drawing/2014/main" id="{F67843A2-E007-B54A-A3E5-EDBD44D71595}"/>
              </a:ext>
            </a:extLst>
          </p:cNvPr>
          <p:cNvPicPr>
            <a:picLocks noChangeAspect="1"/>
          </p:cNvPicPr>
          <p:nvPr/>
        </p:nvPicPr>
        <p:blipFill>
          <a:blip r:embed="rId3"/>
          <a:stretch>
            <a:fillRect/>
          </a:stretch>
        </p:blipFill>
        <p:spPr>
          <a:xfrm>
            <a:off x="320041" y="1796715"/>
            <a:ext cx="11405858" cy="4902555"/>
          </a:xfrm>
          <a:prstGeom prst="rect">
            <a:avLst/>
          </a:prstGeom>
        </p:spPr>
      </p:pic>
    </p:spTree>
    <p:extLst>
      <p:ext uri="{BB962C8B-B14F-4D97-AF65-F5344CB8AC3E}">
        <p14:creationId xmlns:p14="http://schemas.microsoft.com/office/powerpoint/2010/main" val="178907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377687" y="1318670"/>
            <a:ext cx="11489635" cy="4196338"/>
          </a:xfrm>
          <a:prstGeom prst="rect">
            <a:avLst/>
          </a:prstGeom>
          <a:solidFill>
            <a:schemeClr val="bg2">
              <a:lumMod val="75000"/>
            </a:schemeClr>
          </a:solidFill>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defTabSz="321457">
              <a:defRPr sz="1800"/>
            </a:pPr>
            <a:endParaRPr lang="en-AU" sz="2800" dirty="0">
              <a:solidFill>
                <a:srgbClr val="000000"/>
              </a:solidFill>
              <a:ea typeface="Calibri"/>
              <a:cs typeface="Helvetica Light"/>
              <a:sym typeface="Calibri"/>
            </a:endParaRPr>
          </a:p>
          <a:p>
            <a:pPr algn="ctr" defTabSz="321457">
              <a:defRPr sz="1800"/>
            </a:pPr>
            <a:r>
              <a:rPr sz="2400" dirty="0">
                <a:solidFill>
                  <a:srgbClr val="FF0000"/>
                </a:solidFill>
                <a:ea typeface="Calibri"/>
                <a:cs typeface="Athelas Regular"/>
                <a:sym typeface="Calibri"/>
              </a:rPr>
              <a:t> </a:t>
            </a:r>
            <a:r>
              <a:rPr sz="2400" b="1" dirty="0">
                <a:ea typeface="Calibri"/>
                <a:cs typeface="Athelas Regular"/>
                <a:sym typeface="Calibri"/>
              </a:rPr>
              <a:t>Main Causes for Dystocia</a:t>
            </a:r>
            <a:r>
              <a:rPr lang="en-AU" sz="2400" b="1" dirty="0">
                <a:ea typeface="Calibri"/>
                <a:cs typeface="Athelas Regular"/>
                <a:sym typeface="Calibri"/>
              </a:rPr>
              <a:t>.</a:t>
            </a:r>
            <a:r>
              <a:rPr sz="2400" b="1" dirty="0">
                <a:ea typeface="Calibri"/>
                <a:cs typeface="Athelas Regular"/>
                <a:sym typeface="Calibri"/>
              </a:rPr>
              <a:t> Williams Obstetrics</a:t>
            </a:r>
            <a:r>
              <a:rPr lang="en-AU" sz="2400" b="1" dirty="0">
                <a:ea typeface="Calibri"/>
                <a:cs typeface="Athelas Regular"/>
                <a:sym typeface="Calibri"/>
              </a:rPr>
              <a:t> Text. 3rd Ed.</a:t>
            </a:r>
            <a:endParaRPr sz="2400" b="1" dirty="0">
              <a:ea typeface="Calibri"/>
              <a:cs typeface="Athelas Regular"/>
              <a:sym typeface="Calibri"/>
            </a:endParaRPr>
          </a:p>
          <a:p>
            <a:pPr defTabSz="321457">
              <a:defRPr sz="1800"/>
            </a:pPr>
            <a:r>
              <a:rPr sz="2800" dirty="0">
                <a:ea typeface="Calibri"/>
                <a:cs typeface="Helvetica Light"/>
                <a:sym typeface="Calibri"/>
              </a:rPr>
              <a:t> </a:t>
            </a:r>
          </a:p>
          <a:p>
            <a:pPr lvl="1" defTabSz="321457">
              <a:defRPr sz="1800"/>
            </a:pPr>
            <a:r>
              <a:rPr sz="2400" dirty="0">
                <a:ea typeface="Calibri"/>
                <a:cs typeface="Helvetica Light"/>
                <a:sym typeface="Calibri"/>
              </a:rPr>
              <a:t>1</a:t>
            </a:r>
            <a:r>
              <a:rPr lang="en-AU" sz="2400" dirty="0">
                <a:ea typeface="Calibri"/>
                <a:cs typeface="Helvetica Light"/>
                <a:sym typeface="Calibri"/>
              </a:rPr>
              <a:t> </a:t>
            </a:r>
            <a:r>
              <a:rPr sz="2400" dirty="0">
                <a:ea typeface="Calibri"/>
                <a:cs typeface="Helvetica Light"/>
                <a:sym typeface="Calibri"/>
              </a:rPr>
              <a:t>– Insufficient</a:t>
            </a:r>
            <a:r>
              <a:rPr lang="en-AU" sz="2400" dirty="0">
                <a:ea typeface="Calibri"/>
                <a:cs typeface="Helvetica Light"/>
                <a:sym typeface="Calibri"/>
              </a:rPr>
              <a:t> or </a:t>
            </a:r>
            <a:r>
              <a:rPr sz="2400" dirty="0">
                <a:ea typeface="Calibri"/>
                <a:cs typeface="Helvetica Light"/>
                <a:sym typeface="Calibri"/>
              </a:rPr>
              <a:t>Ineffective Contractions</a:t>
            </a:r>
            <a:endParaRPr lang="en-AU" sz="2400" dirty="0">
              <a:ea typeface="Calibri"/>
              <a:cs typeface="Helvetica Light"/>
              <a:sym typeface="Calibri"/>
            </a:endParaRPr>
          </a:p>
          <a:p>
            <a:pPr lvl="1" defTabSz="321457">
              <a:defRPr sz="1800"/>
            </a:pPr>
            <a:endParaRPr sz="2400" dirty="0">
              <a:ea typeface="Calibri"/>
              <a:cs typeface="Helvetica Light"/>
              <a:sym typeface="Calibri"/>
            </a:endParaRPr>
          </a:p>
          <a:p>
            <a:pPr lvl="1" defTabSz="321457">
              <a:defRPr sz="1800"/>
            </a:pPr>
            <a:r>
              <a:rPr sz="2400" dirty="0">
                <a:ea typeface="Calibri"/>
                <a:cs typeface="Helvetica Light"/>
                <a:sym typeface="Calibri"/>
              </a:rPr>
              <a:t>2</a:t>
            </a:r>
            <a:r>
              <a:rPr lang="en-AU" sz="2400" dirty="0">
                <a:ea typeface="Calibri"/>
                <a:cs typeface="Helvetica Light"/>
                <a:sym typeface="Calibri"/>
              </a:rPr>
              <a:t> </a:t>
            </a:r>
            <a:r>
              <a:rPr sz="2400" dirty="0">
                <a:ea typeface="Calibri"/>
                <a:cs typeface="Helvetica Light"/>
                <a:sym typeface="Calibri"/>
              </a:rPr>
              <a:t>– Abnormalities with alignment, anomalies of pelvis</a:t>
            </a:r>
            <a:endParaRPr lang="en-AU" sz="2400" dirty="0">
              <a:ea typeface="Calibri"/>
              <a:cs typeface="Helvetica Light"/>
              <a:sym typeface="Calibri"/>
            </a:endParaRPr>
          </a:p>
          <a:p>
            <a:pPr lvl="1" defTabSz="321457">
              <a:defRPr sz="1800"/>
            </a:pPr>
            <a:endParaRPr sz="2400" dirty="0">
              <a:ea typeface="Calibri"/>
              <a:cs typeface="Helvetica Light"/>
              <a:sym typeface="Calibri"/>
            </a:endParaRPr>
          </a:p>
          <a:p>
            <a:pPr lvl="1" defTabSz="321457">
              <a:defRPr sz="1800"/>
            </a:pPr>
            <a:r>
              <a:rPr sz="2400" dirty="0">
                <a:ea typeface="Calibri"/>
                <a:cs typeface="Helvetica Light"/>
                <a:sym typeface="Calibri"/>
              </a:rPr>
              <a:t>3</a:t>
            </a:r>
            <a:r>
              <a:rPr lang="en-AU" sz="2400" dirty="0">
                <a:ea typeface="Calibri"/>
                <a:cs typeface="Helvetica Light"/>
                <a:sym typeface="Calibri"/>
              </a:rPr>
              <a:t> </a:t>
            </a:r>
            <a:r>
              <a:rPr sz="2400" dirty="0">
                <a:ea typeface="Calibri"/>
                <a:cs typeface="Helvetica Light"/>
                <a:sym typeface="Calibri"/>
              </a:rPr>
              <a:t>- Abnormalities of presentation, position or development of the fetus</a:t>
            </a:r>
            <a:endParaRPr lang="en-AU" sz="2400" dirty="0">
              <a:ea typeface="Calibri"/>
              <a:cs typeface="Helvetica Light"/>
              <a:sym typeface="Calibri"/>
            </a:endParaRPr>
          </a:p>
          <a:p>
            <a:pPr lvl="1" defTabSz="321457">
              <a:defRPr sz="1800"/>
            </a:pPr>
            <a:endParaRPr lang="en-AU" sz="2400" dirty="0">
              <a:ea typeface="Calibri"/>
              <a:cs typeface="Helvetica Light"/>
              <a:sym typeface="Calibri"/>
            </a:endParaRPr>
          </a:p>
          <a:p>
            <a:pPr lvl="1" defTabSz="321457">
              <a:defRPr sz="1800"/>
            </a:pPr>
            <a:endParaRPr lang="en-AU" sz="2400" dirty="0">
              <a:ea typeface="Calibri"/>
              <a:cs typeface="Helvetica Light"/>
              <a:sym typeface="Calibri"/>
            </a:endParaRPr>
          </a:p>
          <a:p>
            <a:pPr defTabSz="321457">
              <a:defRPr sz="1800"/>
            </a:pPr>
            <a:endParaRPr sz="2000" dirty="0">
              <a:ea typeface="Calibri"/>
              <a:cs typeface="Calibri"/>
              <a:sym typeface="Calibri"/>
            </a:endParaRPr>
          </a:p>
        </p:txBody>
      </p:sp>
      <p:sp>
        <p:nvSpPr>
          <p:cNvPr id="3" name="Rectangle 2"/>
          <p:cNvSpPr/>
          <p:nvPr/>
        </p:nvSpPr>
        <p:spPr>
          <a:xfrm>
            <a:off x="2947789" y="5582264"/>
            <a:ext cx="6296422" cy="1200329"/>
          </a:xfrm>
          <a:prstGeom prst="rect">
            <a:avLst/>
          </a:prstGeom>
          <a:solidFill>
            <a:srgbClr val="C00000"/>
          </a:solidFill>
        </p:spPr>
        <p:txBody>
          <a:bodyPr wrap="square">
            <a:spAutoFit/>
          </a:bodyPr>
          <a:lstStyle/>
          <a:p>
            <a:pPr algn="ctr"/>
            <a:r>
              <a:rPr lang="en-US" sz="2400" dirty="0">
                <a:cs typeface="Helvetica Light"/>
              </a:rPr>
              <a:t>Subluxation is a major cause of Dystocia.</a:t>
            </a:r>
          </a:p>
          <a:p>
            <a:pPr algn="ctr"/>
            <a:r>
              <a:rPr lang="en-US" sz="2400" dirty="0">
                <a:cs typeface="Helvetica Light"/>
              </a:rPr>
              <a:t>Dystocia is a major cause of Subluxation.</a:t>
            </a:r>
          </a:p>
          <a:p>
            <a:pPr algn="ctr"/>
            <a:r>
              <a:rPr lang="en-US" sz="2400" b="1" dirty="0">
                <a:solidFill>
                  <a:srgbClr val="000000"/>
                </a:solidFill>
                <a:latin typeface="Helvetica Light"/>
                <a:cs typeface="Helvetica Light"/>
              </a:rPr>
              <a:t> </a:t>
            </a:r>
          </a:p>
        </p:txBody>
      </p:sp>
      <p:sp>
        <p:nvSpPr>
          <p:cNvPr id="6" name="Shape 301"/>
          <p:cNvSpPr/>
          <p:nvPr/>
        </p:nvSpPr>
        <p:spPr>
          <a:xfrm>
            <a:off x="377687" y="234316"/>
            <a:ext cx="11489635" cy="1299798"/>
          </a:xfrm>
          <a:prstGeom prst="rect">
            <a:avLst/>
          </a:prstGeom>
          <a:solidFill>
            <a:schemeClr val="tx1">
              <a:lumMod val="50000"/>
              <a:lumOff val="50000"/>
            </a:schemeClr>
          </a:solidFill>
          <a:ln w="12700">
            <a:miter lim="400000"/>
          </a:ln>
          <a:effectLst>
            <a:outerShdw dir="5400000" rotWithShape="0">
              <a:srgbClr val="000000">
                <a:alpha val="50000"/>
              </a:srgbClr>
            </a:outerShdw>
          </a:effectLst>
        </p:spPr>
        <p:txBody>
          <a:bodyPr lIns="15067" tIns="15067" rIns="15067" bIns="15067" anchor="ctr"/>
          <a:lstStyle/>
          <a:p>
            <a:pPr lvl="0" algn="ctr">
              <a:defRPr sz="1800"/>
            </a:pPr>
            <a:r>
              <a:rPr lang="en-US" sz="4400" dirty="0">
                <a:solidFill>
                  <a:srgbClr val="000000"/>
                </a:solidFill>
                <a:cs typeface="Athelas Bold"/>
              </a:rPr>
              <a:t>Dystocia</a:t>
            </a:r>
          </a:p>
        </p:txBody>
      </p:sp>
    </p:spTree>
    <p:extLst>
      <p:ext uri="{BB962C8B-B14F-4D97-AF65-F5344CB8AC3E}">
        <p14:creationId xmlns:p14="http://schemas.microsoft.com/office/powerpoint/2010/main" val="3021608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4479235" y="373783"/>
            <a:ext cx="8229600" cy="914400"/>
          </a:xfrm>
        </p:spPr>
        <p:txBody>
          <a:bodyPr>
            <a:normAutofit/>
          </a:bodyPr>
          <a:lstStyle/>
          <a:p>
            <a:r>
              <a:rPr lang="en-US" sz="2800" dirty="0">
                <a:latin typeface="Calibri" charset="0"/>
                <a:ea typeface="ＭＳ Ｐゴシック" charset="0"/>
                <a:cs typeface="ＭＳ Ｐゴシック" charset="0"/>
              </a:rPr>
              <a:t>PI/AS subluxation</a:t>
            </a:r>
          </a:p>
        </p:txBody>
      </p:sp>
      <p:pic>
        <p:nvPicPr>
          <p:cNvPr id="208899" name="Picture 3" descr="Xray-Fig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6495" y="1353359"/>
            <a:ext cx="6030510" cy="3583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0" name="TextBox 5"/>
          <p:cNvSpPr txBox="1">
            <a:spLocks noChangeArrowheads="1"/>
          </p:cNvSpPr>
          <p:nvPr/>
        </p:nvSpPr>
        <p:spPr bwMode="auto">
          <a:xfrm>
            <a:off x="1339904" y="5411853"/>
            <a:ext cx="9512192"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cs typeface="Athelas Bold"/>
              </a:rPr>
              <a:t>PI/AS </a:t>
            </a:r>
            <a:r>
              <a:rPr lang="en-US" sz="2000" dirty="0" err="1">
                <a:latin typeface="+mn-lt"/>
                <a:cs typeface="Athelas Bold"/>
              </a:rPr>
              <a:t>subluxated</a:t>
            </a:r>
            <a:r>
              <a:rPr lang="en-US" sz="2000" dirty="0">
                <a:latin typeface="+mn-lt"/>
                <a:cs typeface="Athelas Bold"/>
              </a:rPr>
              <a:t> female pelvic bowl. S to I view. </a:t>
            </a:r>
          </a:p>
          <a:p>
            <a:pPr algn="ctr" eaLnBrk="1" hangingPunct="1"/>
            <a:r>
              <a:rPr lang="en-US" sz="2000" dirty="0">
                <a:latin typeface="+mn-lt"/>
                <a:cs typeface="Athelas Bold"/>
              </a:rPr>
              <a:t>Note lack of symmetry and distortion of roundness of opening and the difference in space from centerline through pubic </a:t>
            </a:r>
            <a:r>
              <a:rPr lang="en-US" sz="2000" dirty="0" err="1">
                <a:latin typeface="+mn-lt"/>
                <a:cs typeface="Athelas Bold"/>
              </a:rPr>
              <a:t>symphysis</a:t>
            </a:r>
            <a:r>
              <a:rPr lang="en-US" sz="2000" dirty="0">
                <a:latin typeface="+mn-lt"/>
                <a:cs typeface="Athelas Bold"/>
              </a:rPr>
              <a:t>. </a:t>
            </a:r>
          </a:p>
          <a:p>
            <a:pPr eaLnBrk="1" hangingPunct="1"/>
            <a:endParaRPr lang="en-US" sz="1800" dirty="0"/>
          </a:p>
        </p:txBody>
      </p:sp>
    </p:spTree>
    <p:extLst>
      <p:ext uri="{BB962C8B-B14F-4D97-AF65-F5344CB8AC3E}">
        <p14:creationId xmlns:p14="http://schemas.microsoft.com/office/powerpoint/2010/main" val="3534862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a:xfrm>
            <a:off x="4896679" y="235017"/>
            <a:ext cx="8229600" cy="1143000"/>
          </a:xfrm>
        </p:spPr>
        <p:txBody>
          <a:bodyPr>
            <a:normAutofit/>
          </a:bodyPr>
          <a:lstStyle/>
          <a:p>
            <a:r>
              <a:rPr lang="en-US" sz="2800" dirty="0">
                <a:latin typeface="Calibri" charset="0"/>
                <a:ea typeface="ＭＳ Ｐゴシック" charset="0"/>
                <a:cs typeface="ＭＳ Ｐゴシック" charset="0"/>
              </a:rPr>
              <a:t>Ex/In subluxation</a:t>
            </a:r>
          </a:p>
        </p:txBody>
      </p:sp>
      <p:pic>
        <p:nvPicPr>
          <p:cNvPr id="210948" name="Content Placeholder 7" descr="Xray-Fig3.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62989" y="1378017"/>
            <a:ext cx="6630203" cy="3802686"/>
          </a:xfrm>
        </p:spPr>
      </p:pic>
      <p:sp>
        <p:nvSpPr>
          <p:cNvPr id="210947" name="TextBox 5"/>
          <p:cNvSpPr txBox="1">
            <a:spLocks noChangeArrowheads="1"/>
          </p:cNvSpPr>
          <p:nvPr/>
        </p:nvSpPr>
        <p:spPr bwMode="auto">
          <a:xfrm>
            <a:off x="1981200" y="5440364"/>
            <a:ext cx="840643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cs typeface="Athelas Regular"/>
              </a:rPr>
              <a:t>Ex/In </a:t>
            </a:r>
            <a:r>
              <a:rPr lang="en-US" sz="2000" dirty="0" err="1">
                <a:latin typeface="+mn-lt"/>
                <a:cs typeface="Athelas Regular"/>
              </a:rPr>
              <a:t>subluxated</a:t>
            </a:r>
            <a:r>
              <a:rPr lang="en-US" sz="2000" dirty="0">
                <a:latin typeface="+mn-lt"/>
                <a:cs typeface="Athelas Regular"/>
              </a:rPr>
              <a:t> female pelvic bowl. S to I view. Note lack of symmetry and distortion of opening and difference in space from centerline through pubic symphysis to right ilium.  </a:t>
            </a:r>
          </a:p>
        </p:txBody>
      </p:sp>
    </p:spTree>
    <p:extLst>
      <p:ext uri="{BB962C8B-B14F-4D97-AF65-F5344CB8AC3E}">
        <p14:creationId xmlns:p14="http://schemas.microsoft.com/office/powerpoint/2010/main" val="3699433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1138" name="Picture 2" descr="slide8n"/>
          <p:cNvPicPr>
            <a:picLocks noChangeAspect="1" noChangeArrowheads="1"/>
          </p:cNvPicPr>
          <p:nvPr/>
        </p:nvPicPr>
        <p:blipFill rotWithShape="1">
          <a:blip r:embed="rId3">
            <a:extLst>
              <a:ext uri="{28A0092B-C50C-407E-A947-70E740481C1C}">
                <a14:useLocalDpi xmlns:a14="http://schemas.microsoft.com/office/drawing/2010/main" val="0"/>
              </a:ext>
            </a:extLst>
          </a:blip>
          <a:srcRect t="19764" r="-1" b="13362"/>
          <a:stretch/>
        </p:blipFill>
        <p:spPr bwMode="auto">
          <a:xfrm>
            <a:off x="321731" y="557189"/>
            <a:ext cx="5668684" cy="574361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slide9n"/>
          <p:cNvPicPr>
            <a:picLocks noChangeAspect="1" noChangeArrowheads="1"/>
          </p:cNvPicPr>
          <p:nvPr/>
        </p:nvPicPr>
        <p:blipFill rotWithShape="1">
          <a:blip r:embed="rId4">
            <a:extLst>
              <a:ext uri="{28A0092B-C50C-407E-A947-70E740481C1C}">
                <a14:useLocalDpi xmlns:a14="http://schemas.microsoft.com/office/drawing/2010/main" val="0"/>
              </a:ext>
            </a:extLst>
          </a:blip>
          <a:srcRect l="15018" r="9397"/>
          <a:stretch/>
        </p:blipFill>
        <p:spPr bwMode="auto">
          <a:xfrm>
            <a:off x="6195375" y="557189"/>
            <a:ext cx="5674893" cy="574361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Text Box 3"/>
          <p:cNvSpPr txBox="1">
            <a:spLocks noChangeArrowheads="1"/>
          </p:cNvSpPr>
          <p:nvPr/>
        </p:nvSpPr>
        <p:spPr bwMode="auto">
          <a:xfrm>
            <a:off x="6343650" y="3962400"/>
            <a:ext cx="5505814" cy="169040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b">
            <a:norm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90000"/>
              </a:lnSpc>
              <a:spcBef>
                <a:spcPct val="0"/>
              </a:spcBef>
              <a:spcAft>
                <a:spcPts val="600"/>
              </a:spcAft>
            </a:pPr>
            <a:endParaRPr lang="en-US" sz="3700" kern="1200">
              <a:solidFill>
                <a:schemeClr val="tx1"/>
              </a:solidFill>
              <a:latin typeface="+mj-lt"/>
              <a:ea typeface="+mj-ea"/>
              <a:cs typeface="+mj-cs"/>
            </a:endParaRPr>
          </a:p>
        </p:txBody>
      </p:sp>
    </p:spTree>
    <p:extLst>
      <p:ext uri="{BB962C8B-B14F-4D97-AF65-F5344CB8AC3E}">
        <p14:creationId xmlns:p14="http://schemas.microsoft.com/office/powerpoint/2010/main" val="3997199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t lying on a bed&#10;&#10;Description automatically generated with low confidence">
            <a:extLst>
              <a:ext uri="{FF2B5EF4-FFF2-40B4-BE49-F238E27FC236}">
                <a16:creationId xmlns:a16="http://schemas.microsoft.com/office/drawing/2014/main" id="{7D9862E2-52ED-823F-6DE5-2042D1AFF32A}"/>
              </a:ext>
            </a:extLst>
          </p:cNvPr>
          <p:cNvPicPr>
            <a:picLocks noChangeAspect="1"/>
          </p:cNvPicPr>
          <p:nvPr/>
        </p:nvPicPr>
        <p:blipFill rotWithShape="1">
          <a:blip r:embed="rId3"/>
          <a:srcRect t="848" b="5873"/>
          <a:stretch/>
        </p:blipFill>
        <p:spPr>
          <a:xfrm>
            <a:off x="457200" y="457200"/>
            <a:ext cx="11277600" cy="5943600"/>
          </a:xfrm>
          <a:prstGeom prst="rect">
            <a:avLst/>
          </a:prstGeom>
        </p:spPr>
      </p:pic>
      <p:sp>
        <p:nvSpPr>
          <p:cNvPr id="3" name="AutoShape 2">
            <a:extLst>
              <a:ext uri="{FF2B5EF4-FFF2-40B4-BE49-F238E27FC236}">
                <a16:creationId xmlns:a16="http://schemas.microsoft.com/office/drawing/2014/main" id="{27B46981-09AF-32DF-5989-19EE5F9E56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59958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6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10;&#10;Description automatically generated">
            <a:extLst>
              <a:ext uri="{FF2B5EF4-FFF2-40B4-BE49-F238E27FC236}">
                <a16:creationId xmlns:a16="http://schemas.microsoft.com/office/drawing/2014/main" id="{6E409A00-03E8-7131-C025-3A89B71F13B9}"/>
              </a:ext>
            </a:extLst>
          </p:cNvPr>
          <p:cNvPicPr>
            <a:picLocks noChangeAspect="1"/>
          </p:cNvPicPr>
          <p:nvPr/>
        </p:nvPicPr>
        <p:blipFill>
          <a:blip r:embed="rId2"/>
          <a:stretch>
            <a:fillRect/>
          </a:stretch>
        </p:blipFill>
        <p:spPr>
          <a:xfrm>
            <a:off x="7481739" y="643467"/>
            <a:ext cx="3008375"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snail&#10;&#10;Description automatically generated with low confidence">
            <a:extLst>
              <a:ext uri="{FF2B5EF4-FFF2-40B4-BE49-F238E27FC236}">
                <a16:creationId xmlns:a16="http://schemas.microsoft.com/office/drawing/2014/main" id="{95BF6E2E-DD42-49E8-D04B-6637179CA32A}"/>
              </a:ext>
            </a:extLst>
          </p:cNvPr>
          <p:cNvPicPr>
            <a:picLocks noChangeAspect="1"/>
          </p:cNvPicPr>
          <p:nvPr/>
        </p:nvPicPr>
        <p:blipFill>
          <a:blip r:embed="rId3"/>
          <a:stretch>
            <a:fillRect/>
          </a:stretch>
        </p:blipFill>
        <p:spPr>
          <a:xfrm>
            <a:off x="713020" y="643467"/>
            <a:ext cx="4986104" cy="5571066"/>
          </a:xfrm>
          <a:prstGeom prst="rect">
            <a:avLst/>
          </a:prstGeom>
        </p:spPr>
      </p:pic>
    </p:spTree>
    <p:extLst>
      <p:ext uri="{BB962C8B-B14F-4D97-AF65-F5344CB8AC3E}">
        <p14:creationId xmlns:p14="http://schemas.microsoft.com/office/powerpoint/2010/main" val="77448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AC34B-872E-744C-AD22-376827C1FB11}"/>
              </a:ext>
            </a:extLst>
          </p:cNvPr>
          <p:cNvSpPr>
            <a:spLocks noGrp="1"/>
          </p:cNvSpPr>
          <p:nvPr>
            <p:ph type="title"/>
          </p:nvPr>
        </p:nvSpPr>
        <p:spPr>
          <a:xfrm>
            <a:off x="7805730" y="4437665"/>
            <a:ext cx="3216812" cy="1431161"/>
          </a:xfrm>
        </p:spPr>
        <p:txBody>
          <a:bodyPr vert="horz" lIns="91440" tIns="45720" rIns="91440" bIns="45720" rtlCol="0" anchor="b">
            <a:normAutofit/>
          </a:bodyPr>
          <a:lstStyle/>
          <a:p>
            <a:r>
              <a:rPr lang="en-US" sz="5400" dirty="0"/>
              <a:t>Nirvana</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p:cNvPicPr/>
          <p:nvPr/>
        </p:nvPicPr>
        <p:blipFill rotWithShape="1">
          <a:blip r:embed="rId3"/>
          <a:srcRect t="1012" r="-1" b="2263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42590179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with medium confidence">
            <a:extLst>
              <a:ext uri="{FF2B5EF4-FFF2-40B4-BE49-F238E27FC236}">
                <a16:creationId xmlns:a16="http://schemas.microsoft.com/office/drawing/2014/main" id="{A5C19877-6EDA-B56A-0C8C-C3170D584E81}"/>
              </a:ext>
            </a:extLst>
          </p:cNvPr>
          <p:cNvPicPr>
            <a:picLocks noChangeAspect="1"/>
          </p:cNvPicPr>
          <p:nvPr/>
        </p:nvPicPr>
        <p:blipFill rotWithShape="1">
          <a:blip r:embed="rId2"/>
          <a:srcRect t="31447" r="-1" b="42538"/>
          <a:stretch/>
        </p:blipFill>
        <p:spPr>
          <a:xfrm>
            <a:off x="2550695" y="1356795"/>
            <a:ext cx="7424876" cy="4176493"/>
          </a:xfrm>
          <a:prstGeom prst="rect">
            <a:avLst/>
          </a:prstGeom>
          <a:ln w="28575">
            <a:solidFill>
              <a:schemeClr val="bg1"/>
            </a:solidFill>
          </a:ln>
        </p:spPr>
      </p:pic>
    </p:spTree>
    <p:extLst>
      <p:ext uri="{BB962C8B-B14F-4D97-AF65-F5344CB8AC3E}">
        <p14:creationId xmlns:p14="http://schemas.microsoft.com/office/powerpoint/2010/main" val="3883404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6" name="Picture 2" descr="slide 10"/>
          <p:cNvPicPr>
            <a:picLocks noChangeAspect="1" noChangeArrowheads="1"/>
          </p:cNvPicPr>
          <p:nvPr/>
        </p:nvPicPr>
        <p:blipFill rotWithShape="1">
          <a:blip r:embed="rId3">
            <a:extLst>
              <a:ext uri="{28A0092B-C50C-407E-A947-70E740481C1C}">
                <a14:useLocalDpi xmlns:a14="http://schemas.microsoft.com/office/drawing/2010/main" val="0"/>
              </a:ext>
            </a:extLst>
          </a:blip>
          <a:srcRect t="16873" r="-2" b="1047"/>
          <a:stretch/>
        </p:blipFill>
        <p:spPr bwMode="auto">
          <a:xfrm>
            <a:off x="20" y="10"/>
            <a:ext cx="4637226"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73">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3" name="Text Box 3"/>
          <p:cNvSpPr txBox="1">
            <a:spLocks noChangeArrowheads="1"/>
          </p:cNvSpPr>
          <p:nvPr/>
        </p:nvSpPr>
        <p:spPr bwMode="auto">
          <a:xfrm>
            <a:off x="5205940" y="-819751"/>
            <a:ext cx="6417367" cy="3851707"/>
          </a:xfrm>
          <a:prstGeom prst="rect">
            <a:avLst/>
          </a:prstGeom>
        </p:spPr>
        <p:txBody>
          <a:bodyPr vert="horz" lIns="91440" tIns="45720" rIns="91440" bIns="45720" rtlCol="0" anchor="b">
            <a:norm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90000"/>
              </a:lnSpc>
              <a:spcBef>
                <a:spcPct val="0"/>
              </a:spcBef>
              <a:spcAft>
                <a:spcPts val="600"/>
              </a:spcAft>
            </a:pPr>
            <a:r>
              <a:rPr lang="en-US" sz="2800" dirty="0">
                <a:solidFill>
                  <a:schemeClr val="bg1"/>
                </a:solidFill>
                <a:latin typeface="+mj-lt"/>
                <a:ea typeface="+mj-ea"/>
                <a:cs typeface="+mj-cs"/>
              </a:rPr>
              <a:t>Studies indicate that </a:t>
            </a:r>
            <a:r>
              <a:rPr lang="en-US" sz="2800" dirty="0" err="1">
                <a:solidFill>
                  <a:schemeClr val="bg1"/>
                </a:solidFill>
                <a:latin typeface="+mj-lt"/>
                <a:ea typeface="+mj-ea"/>
                <a:cs typeface="+mj-cs"/>
              </a:rPr>
              <a:t>ventouse</a:t>
            </a:r>
            <a:r>
              <a:rPr lang="en-US" sz="2800" dirty="0">
                <a:solidFill>
                  <a:schemeClr val="bg1"/>
                </a:solidFill>
                <a:latin typeface="+mj-lt"/>
                <a:ea typeface="+mj-ea"/>
                <a:cs typeface="+mj-cs"/>
              </a:rPr>
              <a:t> is safer for babies than forceps.</a:t>
            </a:r>
          </a:p>
          <a:p>
            <a:pPr eaLnBrk="1" hangingPunct="1">
              <a:lnSpc>
                <a:spcPct val="90000"/>
              </a:lnSpc>
              <a:spcBef>
                <a:spcPct val="0"/>
              </a:spcBef>
              <a:spcAft>
                <a:spcPts val="600"/>
              </a:spcAft>
            </a:pPr>
            <a:endParaRPr lang="en-US" sz="5600" dirty="0">
              <a:solidFill>
                <a:schemeClr val="bg1"/>
              </a:solidFill>
              <a:latin typeface="+mj-lt"/>
              <a:ea typeface="+mj-ea"/>
              <a:cs typeface="+mj-cs"/>
            </a:endParaRPr>
          </a:p>
        </p:txBody>
      </p:sp>
    </p:spTree>
    <p:extLst>
      <p:ext uri="{BB962C8B-B14F-4D97-AF65-F5344CB8AC3E}">
        <p14:creationId xmlns:p14="http://schemas.microsoft.com/office/powerpoint/2010/main" val="4259299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1565" name="Rectangle 191">
            <a:extLst>
              <a:ext uri="{FF2B5EF4-FFF2-40B4-BE49-F238E27FC236}">
                <a16:creationId xmlns:a16="http://schemas.microsoft.com/office/drawing/2014/main" id="{2B39286B-772E-4B31-95F0-33484AF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 descr="Text&#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rcRect l="2646" t="3821" r="10059" b="25642"/>
          <a:stretch>
            <a:fillRect/>
          </a:stretch>
        </p:blipFill>
        <p:spPr bwMode="auto">
          <a:xfrm>
            <a:off x="499796" y="346634"/>
            <a:ext cx="4843423" cy="293522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542" name="Picture 6" descr="Diagram&#10;&#10;Description automatically generated"/>
          <p:cNvPicPr>
            <a:picLocks noChangeAspect="1"/>
          </p:cNvPicPr>
          <p:nvPr/>
        </p:nvPicPr>
        <p:blipFill>
          <a:blip r:embed="rId4"/>
          <a:srcRect l="32278" t="11462" r="37018" b="22675"/>
          <a:stretch>
            <a:fillRect/>
          </a:stretch>
        </p:blipFill>
        <p:spPr bwMode="auto">
          <a:xfrm>
            <a:off x="2009280" y="3602736"/>
            <a:ext cx="1824456" cy="2935224"/>
          </a:xfrm>
          <a:prstGeom prst="rect">
            <a:avLst/>
          </a:prstGeom>
          <a:noFill/>
        </p:spPr>
      </p:pic>
      <p:cxnSp>
        <p:nvCxnSpPr>
          <p:cNvPr id="321566" name="Straight Connector 192">
            <a:extLst>
              <a:ext uri="{FF2B5EF4-FFF2-40B4-BE49-F238E27FC236}">
                <a16:creationId xmlns:a16="http://schemas.microsoft.com/office/drawing/2014/main" id="{73FA79A8-0B2C-4219-95C7-D68CB57790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21539" name="Content Placeholder 2"/>
          <p:cNvSpPr>
            <a:spLocks noGrp="1"/>
          </p:cNvSpPr>
          <p:nvPr>
            <p:ph idx="1"/>
          </p:nvPr>
        </p:nvSpPr>
        <p:spPr>
          <a:xfrm>
            <a:off x="6428232" y="2624328"/>
            <a:ext cx="4928616" cy="3538728"/>
          </a:xfrm>
        </p:spPr>
        <p:txBody>
          <a:bodyPr anchor="t">
            <a:normAutofit/>
          </a:bodyPr>
          <a:lstStyle/>
          <a:p>
            <a:pPr>
              <a:buNone/>
            </a:pPr>
            <a:r>
              <a:rPr lang="en-US" sz="2000" dirty="0">
                <a:ea typeface="ＭＳ Ｐゴシック" pitchFamily="-111" charset="-128"/>
                <a:cs typeface="ＭＳ Ｐゴシック" pitchFamily="-111" charset="-128"/>
              </a:rPr>
              <a:t>  </a:t>
            </a:r>
            <a:r>
              <a:rPr lang="en-US" sz="2000" dirty="0">
                <a:latin typeface="Athelas Regular"/>
                <a:ea typeface="ＭＳ Ｐゴシック" pitchFamily="-111" charset="-128"/>
                <a:cs typeface="Athelas Regular"/>
              </a:rPr>
              <a:t>  Birth trauma is a major cause of breastfeeding issues - even with babies born vaginally. </a:t>
            </a:r>
          </a:p>
          <a:p>
            <a:pPr>
              <a:buNone/>
            </a:pPr>
            <a:r>
              <a:rPr lang="en-US" sz="2000" dirty="0">
                <a:latin typeface="Athelas Regular"/>
                <a:ea typeface="ＭＳ Ｐゴシック" pitchFamily="-111" charset="-128"/>
                <a:cs typeface="Athelas Regular"/>
              </a:rPr>
              <a:t>    Unfortunately, many mothers give up breastfeeding due to the infant’</a:t>
            </a:r>
            <a:r>
              <a:rPr lang="en-US" altLang="ja-JP" sz="2000" dirty="0">
                <a:latin typeface="Athelas Regular"/>
                <a:ea typeface="ＭＳ Ｐゴシック" pitchFamily="-111" charset="-128"/>
                <a:cs typeface="Athelas Regular"/>
              </a:rPr>
              <a:t>s inability to nurse properly.</a:t>
            </a:r>
            <a:r>
              <a:rPr lang="en-AU" sz="2000" dirty="0">
                <a:latin typeface="Athelas Regular"/>
                <a:ea typeface="ＭＳ Ｐゴシック" pitchFamily="-111" charset="-128"/>
                <a:cs typeface="Athelas Regular"/>
              </a:rPr>
              <a:t> </a:t>
            </a:r>
            <a:endParaRPr lang="en-US" sz="2000" dirty="0">
              <a:latin typeface="Athelas Regular"/>
              <a:ea typeface="ＭＳ Ｐゴシック" pitchFamily="-111" charset="-128"/>
              <a:cs typeface="Athelas Regular"/>
            </a:endParaRPr>
          </a:p>
        </p:txBody>
      </p:sp>
      <p:sp>
        <p:nvSpPr>
          <p:cNvPr id="321540" name="TextBox 4"/>
          <p:cNvSpPr txBox="1">
            <a:spLocks noChangeArrowheads="1"/>
          </p:cNvSpPr>
          <p:nvPr/>
        </p:nvSpPr>
        <p:spPr bwMode="auto">
          <a:xfrm>
            <a:off x="8991600" y="4419601"/>
            <a:ext cx="290464" cy="1431161"/>
          </a:xfrm>
          <a:prstGeom prst="rect">
            <a:avLst/>
          </a:prstGeom>
          <a:noFill/>
          <a:ln w="9525">
            <a:noFill/>
            <a:miter lim="800000"/>
            <a:headEnd/>
            <a:tailEnd/>
          </a:ln>
        </p:spPr>
        <p:txBody>
          <a:bodyPr wrap="none">
            <a:prstTxWarp prst="textNoShape">
              <a:avLst/>
            </a:prstTxWarp>
            <a:spAutoFit/>
          </a:bodyPr>
          <a:lstStyle/>
          <a:p>
            <a:pPr>
              <a:spcAft>
                <a:spcPts val="600"/>
              </a:spcAft>
            </a:pPr>
            <a:endParaRPr lang="en-US"/>
          </a:p>
          <a:p>
            <a:pPr>
              <a:spcAft>
                <a:spcPts val="600"/>
              </a:spcAft>
            </a:pPr>
            <a:endParaRPr lang="en-US"/>
          </a:p>
          <a:p>
            <a:pPr>
              <a:spcAft>
                <a:spcPts val="600"/>
              </a:spcAft>
            </a:pPr>
            <a:endParaRPr lang="en-US"/>
          </a:p>
          <a:p>
            <a:pPr>
              <a:spcAft>
                <a:spcPts val="600"/>
              </a:spcAft>
            </a:pPr>
            <a:r>
              <a:rPr lang="en-US" dirty="0"/>
              <a:t>  </a:t>
            </a:r>
            <a:endParaRPr lang="en-US"/>
          </a:p>
        </p:txBody>
      </p:sp>
    </p:spTree>
    <p:extLst>
      <p:ext uri="{BB962C8B-B14F-4D97-AF65-F5344CB8AC3E}">
        <p14:creationId xmlns:p14="http://schemas.microsoft.com/office/powerpoint/2010/main" val="252671607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532824-F1BE-5710-E693-73B96B63E481}"/>
              </a:ext>
            </a:extLst>
          </p:cNvPr>
          <p:cNvSpPr/>
          <p:nvPr/>
        </p:nvSpPr>
        <p:spPr>
          <a:xfrm>
            <a:off x="0" y="0"/>
            <a:ext cx="12907108" cy="763172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441938" y="1391409"/>
            <a:ext cx="9812216" cy="5466591"/>
          </a:xfrm>
        </p:spPr>
        <p:txBody>
          <a:bodyPr>
            <a:normAutofit/>
          </a:bodyPr>
          <a:lstStyle/>
          <a:p>
            <a:pPr>
              <a:buNone/>
            </a:pPr>
            <a:r>
              <a:rPr lang="en-US" dirty="0">
                <a:cs typeface="Helvetica"/>
              </a:rPr>
              <a:t>  </a:t>
            </a:r>
          </a:p>
          <a:p>
            <a:pPr algn="ctr">
              <a:buNone/>
            </a:pPr>
            <a:r>
              <a:rPr lang="en-US" sz="4000" dirty="0">
                <a:solidFill>
                  <a:schemeClr val="bg1"/>
                </a:solidFill>
                <a:cs typeface="Helvetica"/>
              </a:rPr>
              <a:t> </a:t>
            </a:r>
            <a:r>
              <a:rPr lang="en-US" sz="3600" dirty="0">
                <a:solidFill>
                  <a:schemeClr val="bg1"/>
                </a:solidFill>
                <a:cs typeface="Helvetica"/>
              </a:rPr>
              <a:t> </a:t>
            </a:r>
            <a:r>
              <a:rPr lang="en-US" dirty="0">
                <a:solidFill>
                  <a:schemeClr val="bg1"/>
                </a:solidFill>
                <a:cs typeface="Athelas Bold"/>
              </a:rPr>
              <a:t>Studies show that 83 % mothers had at least one drug dispensed in the course of study period ,</a:t>
            </a:r>
          </a:p>
          <a:p>
            <a:pPr algn="ctr">
              <a:buNone/>
            </a:pPr>
            <a:r>
              <a:rPr lang="en-US" sz="2400" dirty="0">
                <a:solidFill>
                  <a:schemeClr val="bg1"/>
                </a:solidFill>
                <a:cs typeface="Athelas Bold"/>
              </a:rPr>
              <a:t>(including the three months before and after pregnancy).</a:t>
            </a:r>
          </a:p>
          <a:p>
            <a:pPr algn="ctr">
              <a:buNone/>
            </a:pPr>
            <a:endParaRPr lang="en-US" sz="2000" dirty="0">
              <a:solidFill>
                <a:schemeClr val="bg1"/>
              </a:solidFill>
              <a:cs typeface="Athelas Bold"/>
            </a:endParaRPr>
          </a:p>
          <a:p>
            <a:pPr algn="ctr">
              <a:buNone/>
            </a:pPr>
            <a:endParaRPr lang="en-US" sz="2000" dirty="0">
              <a:solidFill>
                <a:schemeClr val="bg1"/>
              </a:solidFill>
              <a:cs typeface="Athelas Bold"/>
            </a:endParaRPr>
          </a:p>
          <a:p>
            <a:pPr algn="ctr">
              <a:buNone/>
            </a:pPr>
            <a:endParaRPr lang="en-US" sz="2000" dirty="0">
              <a:solidFill>
                <a:schemeClr val="bg1"/>
              </a:solidFill>
              <a:cs typeface="Athelas Bold"/>
            </a:endParaRPr>
          </a:p>
          <a:p>
            <a:pPr algn="ctr">
              <a:buNone/>
            </a:pPr>
            <a:r>
              <a:rPr lang="en-US" sz="2000" dirty="0">
                <a:solidFill>
                  <a:schemeClr val="bg1"/>
                </a:solidFill>
                <a:cs typeface="Athelas Bold"/>
              </a:rPr>
              <a:t>     </a:t>
            </a:r>
          </a:p>
          <a:p>
            <a:pPr algn="ctr">
              <a:buNone/>
            </a:pPr>
            <a:r>
              <a:rPr lang="en-US" sz="2000" dirty="0">
                <a:solidFill>
                  <a:schemeClr val="bg1"/>
                </a:solidFill>
                <a:cs typeface="Athelas Bold"/>
              </a:rPr>
              <a:t>Cohort study of 106,000 pregnancies in Norway. </a:t>
            </a:r>
          </a:p>
          <a:p>
            <a:pPr algn="ctr">
              <a:buNone/>
            </a:pPr>
            <a:r>
              <a:rPr lang="en-US" sz="2000" dirty="0">
                <a:solidFill>
                  <a:schemeClr val="bg1"/>
                </a:solidFill>
                <a:cs typeface="Athelas Bold"/>
              </a:rPr>
              <a:t>British Journal of Clinical Pharmacology 2008</a:t>
            </a:r>
          </a:p>
          <a:p>
            <a:pPr>
              <a:buNone/>
            </a:pPr>
            <a:endParaRPr lang="en-US" sz="2000" dirty="0">
              <a:latin typeface="Helvetica"/>
              <a:cs typeface="Helvetica"/>
            </a:endParaRPr>
          </a:p>
          <a:p>
            <a:pPr>
              <a:buNone/>
            </a:pPr>
            <a:endParaRPr lang="en-US" sz="2000" dirty="0">
              <a:latin typeface="Helvetica"/>
              <a:cs typeface="Helvetica"/>
            </a:endParaRPr>
          </a:p>
          <a:p>
            <a:pPr>
              <a:buNone/>
            </a:pPr>
            <a:endParaRPr lang="en-US" sz="2000" dirty="0">
              <a:latin typeface="Helvetica"/>
              <a:cs typeface="Helvetica"/>
            </a:endParaRPr>
          </a:p>
          <a:p>
            <a:pPr>
              <a:buNone/>
            </a:pPr>
            <a:endParaRPr lang="en-US" sz="2000" dirty="0">
              <a:latin typeface="Helvetica"/>
              <a:cs typeface="Helvetica"/>
            </a:endParaRPr>
          </a:p>
          <a:p>
            <a:pPr>
              <a:buNone/>
            </a:pPr>
            <a:endParaRPr lang="en-US" sz="2000" dirty="0">
              <a:latin typeface="Helvetica"/>
              <a:cs typeface="Helvetica"/>
            </a:endParaRPr>
          </a:p>
          <a:p>
            <a:pPr>
              <a:buNone/>
            </a:pPr>
            <a:endParaRPr lang="en-US" sz="2000" dirty="0">
              <a:latin typeface="Helvetica"/>
              <a:cs typeface="Helvetica"/>
            </a:endParaRPr>
          </a:p>
          <a:p>
            <a:pPr>
              <a:buNone/>
            </a:pPr>
            <a:endParaRPr lang="en-US" dirty="0"/>
          </a:p>
        </p:txBody>
      </p:sp>
    </p:spTree>
    <p:extLst>
      <p:ext uri="{BB962C8B-B14F-4D97-AF65-F5344CB8AC3E}">
        <p14:creationId xmlns:p14="http://schemas.microsoft.com/office/powerpoint/2010/main" val="2525982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Shape 274"/>
          <p:cNvSpPr/>
          <p:nvPr/>
        </p:nvSpPr>
        <p:spPr>
          <a:xfrm>
            <a:off x="913634" y="1582616"/>
            <a:ext cx="10692212" cy="4519613"/>
          </a:xfrm>
          <a:prstGeom prst="rect">
            <a:avLst/>
          </a:prstGeom>
          <a:ln w="12700">
            <a:miter lim="400000"/>
          </a:ln>
          <a:extLst>
            <a:ext uri="{C572A759-6A51-4108-AA02-DFA0A04FC94B}">
              <ma14:wrappingTextBoxFlag xmlns:ma14="http://schemas.microsoft.com/office/mac/drawingml/2011/main" xmlns="" val="1"/>
            </a:ext>
          </a:extLst>
        </p:spPr>
        <p:txBody>
          <a:bodyPr wrap="square" lIns="15068" tIns="15068" rIns="15068" bIns="15068" anchor="t">
            <a:normAutofit/>
          </a:bodyPr>
          <a:lstStyle/>
          <a:p>
            <a:pPr defTabSz="321457">
              <a:lnSpc>
                <a:spcPct val="125000"/>
              </a:lnSpc>
              <a:spcAft>
                <a:spcPts val="600"/>
              </a:spcAft>
              <a:defRPr sz="1800"/>
            </a:pPr>
            <a:r>
              <a:rPr sz="2800" dirty="0">
                <a:solidFill>
                  <a:schemeClr val="bg1"/>
                </a:solidFill>
                <a:uFill>
                  <a:solidFill/>
                </a:uFill>
                <a:latin typeface="Baskerville" panose="02020502070401020303" pitchFamily="18" charset="0"/>
                <a:ea typeface="Baskerville" panose="02020502070401020303" pitchFamily="18" charset="0"/>
                <a:cs typeface="Avenir"/>
                <a:sym typeface="Avenir Roman"/>
              </a:rPr>
              <a:t>The European Respiratory Journal</a:t>
            </a:r>
            <a:r>
              <a:rPr sz="2800" dirty="0">
                <a:solidFill>
                  <a:schemeClr val="bg1"/>
                </a:solidFill>
                <a:latin typeface="Baskerville" panose="02020502070401020303" pitchFamily="18" charset="0"/>
                <a:ea typeface="Baskerville" panose="02020502070401020303" pitchFamily="18" charset="0"/>
                <a:cs typeface="Avenir"/>
                <a:sym typeface="Avenir Roman"/>
              </a:rPr>
              <a:t> </a:t>
            </a:r>
            <a:r>
              <a:rPr sz="2800" dirty="0">
                <a:solidFill>
                  <a:schemeClr val="bg1"/>
                </a:solidFill>
                <a:uFill>
                  <a:solidFill/>
                </a:uFill>
                <a:latin typeface="Baskerville" panose="02020502070401020303" pitchFamily="18" charset="0"/>
                <a:ea typeface="Baskerville" panose="02020502070401020303" pitchFamily="18" charset="0"/>
                <a:cs typeface="Avenir"/>
                <a:sym typeface="Avenir Roman"/>
              </a:rPr>
              <a:t>2001;18:598-611.</a:t>
            </a:r>
          </a:p>
          <a:p>
            <a:pPr defTabSz="321457">
              <a:lnSpc>
                <a:spcPct val="125000"/>
              </a:lnSpc>
              <a:spcAft>
                <a:spcPts val="600"/>
              </a:spcAft>
              <a:defRPr sz="1800"/>
            </a:pPr>
            <a:endParaRPr sz="2800" dirty="0">
              <a:solidFill>
                <a:schemeClr val="bg1"/>
              </a:solidFill>
              <a:uFill>
                <a:solidFill/>
              </a:uFill>
              <a:latin typeface="Baskerville" panose="02020502070401020303" pitchFamily="18" charset="0"/>
              <a:ea typeface="Baskerville" panose="02020502070401020303" pitchFamily="18" charset="0"/>
              <a:cs typeface="Avenir"/>
              <a:sym typeface="Avenir Roman"/>
            </a:endParaRPr>
          </a:p>
          <a:p>
            <a:pPr defTabSz="321457">
              <a:lnSpc>
                <a:spcPct val="125000"/>
              </a:lnSpc>
              <a:spcAft>
                <a:spcPts val="600"/>
              </a:spcAft>
              <a:defRPr sz="1800"/>
            </a:pPr>
            <a:r>
              <a:rPr sz="2800" dirty="0">
                <a:solidFill>
                  <a:schemeClr val="bg1"/>
                </a:solidFill>
                <a:uFill>
                  <a:solidFill/>
                </a:uFill>
                <a:latin typeface="Baskerville" panose="02020502070401020303" pitchFamily="18" charset="0"/>
                <a:ea typeface="Baskerville" panose="02020502070401020303" pitchFamily="18" charset="0"/>
                <a:cs typeface="Avenir"/>
                <a:sym typeface="Avenir Roman"/>
              </a:rPr>
              <a:t>The world's largest asthma study supports the link between paracetamol use and an increased susceptibility to asthma. This study was carried out in over 22 countries and involved over 140,000 participants. The researchers reported that asthma and allergy-related symptoms were most prevalent in countries with the highest doses of paracetamol intake.</a:t>
            </a:r>
          </a:p>
          <a:p>
            <a:pPr defTabSz="321457">
              <a:lnSpc>
                <a:spcPct val="125000"/>
              </a:lnSpc>
              <a:spcAft>
                <a:spcPts val="600"/>
              </a:spcAft>
              <a:defRPr sz="1800"/>
            </a:pPr>
            <a:endParaRPr sz="2800" dirty="0">
              <a:uFill>
                <a:solidFill/>
              </a:uFill>
              <a:latin typeface="Avenir"/>
              <a:ea typeface="Avenir"/>
              <a:cs typeface="Avenir"/>
              <a:sym typeface="Avenir Roman"/>
            </a:endParaRPr>
          </a:p>
        </p:txBody>
      </p:sp>
    </p:spTree>
    <p:extLst>
      <p:ext uri="{BB962C8B-B14F-4D97-AF65-F5344CB8AC3E}">
        <p14:creationId xmlns:p14="http://schemas.microsoft.com/office/powerpoint/2010/main" val="172426671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arecetamol and Pregnancy 3.png"/>
          <p:cNvPicPr/>
          <p:nvPr/>
        </p:nvPicPr>
        <p:blipFill>
          <a:blip r:embed="rId3"/>
          <a:stretch>
            <a:fillRect/>
          </a:stretch>
        </p:blipFill>
        <p:spPr>
          <a:xfrm>
            <a:off x="1704293" y="1534130"/>
            <a:ext cx="5375958" cy="2907988"/>
          </a:xfrm>
          <a:prstGeom prst="rect">
            <a:avLst/>
          </a:prstGeom>
          <a:ln w="12700">
            <a:miter lim="400000"/>
          </a:ln>
        </p:spPr>
      </p:pic>
      <p:pic>
        <p:nvPicPr>
          <p:cNvPr id="162" name="Paracetamol Pregnancy 1.png"/>
          <p:cNvPicPr/>
          <p:nvPr/>
        </p:nvPicPr>
        <p:blipFill>
          <a:blip r:embed="rId4"/>
          <a:stretch>
            <a:fillRect/>
          </a:stretch>
        </p:blipFill>
        <p:spPr>
          <a:xfrm>
            <a:off x="1726783" y="229872"/>
            <a:ext cx="8175994" cy="1801491"/>
          </a:xfrm>
          <a:prstGeom prst="rect">
            <a:avLst/>
          </a:prstGeom>
          <a:ln w="12700">
            <a:miter lim="400000"/>
          </a:ln>
        </p:spPr>
      </p:pic>
      <p:sp>
        <p:nvSpPr>
          <p:cNvPr id="165" name="Shape 165"/>
          <p:cNvSpPr/>
          <p:nvPr/>
        </p:nvSpPr>
        <p:spPr>
          <a:xfrm>
            <a:off x="1571333" y="4697033"/>
            <a:ext cx="6657773" cy="2188567"/>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p:spPr>
        <p:txBody>
          <a:bodyPr lIns="35717" tIns="35717" rIns="35717" bIns="35717" anchor="ctr"/>
          <a:lstStyle/>
          <a:p>
            <a:pPr lvl="0">
              <a:defRPr sz="2400"/>
            </a:pPr>
            <a:endParaRPr sz="2400"/>
          </a:p>
        </p:txBody>
      </p:sp>
      <p:sp>
        <p:nvSpPr>
          <p:cNvPr id="166" name="Shape 166"/>
          <p:cNvSpPr/>
          <p:nvPr/>
        </p:nvSpPr>
        <p:spPr>
          <a:xfrm>
            <a:off x="809251" y="4012375"/>
            <a:ext cx="6207398" cy="2615753"/>
          </a:xfrm>
          <a:prstGeom prst="rect">
            <a:avLst/>
          </a:prstGeom>
          <a:solidFill>
            <a:schemeClr val="tx1">
              <a:lumMod val="50000"/>
              <a:lumOff val="50000"/>
            </a:schemeClr>
          </a:solidFill>
          <a:ln w="12700">
            <a:miter lim="400000"/>
          </a:ln>
          <a:extLst>
            <a:ext uri="{C572A759-6A51-4108-AA02-DFA0A04FC94B}">
              <ma14:wrappingTextBoxFlag xmlns="" xmlns:ma14="http://schemas.microsoft.com/office/mac/drawingml/2011/main" val="1"/>
            </a:ext>
          </a:extLst>
        </p:spPr>
        <p:txBody>
          <a:bodyPr wrap="square" lIns="15068" tIns="15068" rIns="15068" bIns="15068" anchor="ctr">
            <a:spAutoFit/>
          </a:bodyPr>
          <a:lstStyle/>
          <a:p>
            <a:pPr lvl="0" algn="just">
              <a:defRPr sz="1800"/>
            </a:pPr>
            <a:endParaRPr lang="en-AU" sz="2400" b="1" dirty="0"/>
          </a:p>
          <a:p>
            <a:pPr lvl="0" algn="just">
              <a:defRPr sz="1800"/>
            </a:pPr>
            <a:r>
              <a:rPr lang="en-AU" sz="2400" b="1" dirty="0"/>
              <a:t>Short and Long Impact</a:t>
            </a:r>
            <a:endParaRPr sz="2400" b="1" dirty="0"/>
          </a:p>
          <a:p>
            <a:pPr lvl="0" algn="just">
              <a:defRPr sz="1800"/>
            </a:pPr>
            <a:r>
              <a:rPr sz="2400" b="1" dirty="0"/>
              <a:t>Glutathione </a:t>
            </a:r>
          </a:p>
          <a:p>
            <a:pPr lvl="0" algn="just">
              <a:defRPr sz="1800"/>
            </a:pPr>
            <a:r>
              <a:rPr sz="2400" dirty="0"/>
              <a:t>Critical for </a:t>
            </a:r>
            <a:r>
              <a:rPr lang="en-US" sz="2400" dirty="0"/>
              <a:t>our unborn, </a:t>
            </a:r>
            <a:r>
              <a:rPr sz="2400" dirty="0"/>
              <a:t>adults</a:t>
            </a:r>
            <a:r>
              <a:rPr lang="en-AU" sz="2400" dirty="0"/>
              <a:t> </a:t>
            </a:r>
            <a:r>
              <a:rPr sz="2400" dirty="0"/>
              <a:t>and infants alike</a:t>
            </a:r>
          </a:p>
          <a:p>
            <a:pPr lvl="0" algn="just">
              <a:defRPr sz="1800"/>
            </a:pPr>
            <a:r>
              <a:rPr sz="2400" dirty="0"/>
              <a:t>Fuel for the brain (80%)</a:t>
            </a:r>
            <a:r>
              <a:rPr lang="en-US" sz="2400" dirty="0"/>
              <a:t> </a:t>
            </a:r>
          </a:p>
          <a:p>
            <a:pPr lvl="0" algn="just">
              <a:defRPr sz="1800"/>
            </a:pPr>
            <a:r>
              <a:rPr lang="en-US" sz="2400" dirty="0"/>
              <a:t>Increase Oxidative stress and</a:t>
            </a:r>
          </a:p>
          <a:p>
            <a:pPr lvl="0" algn="just">
              <a:defRPr sz="1800"/>
            </a:pPr>
            <a:r>
              <a:rPr lang="en-US" sz="2400" dirty="0"/>
              <a:t>Inflammation</a:t>
            </a:r>
          </a:p>
        </p:txBody>
      </p:sp>
      <p:sp>
        <p:nvSpPr>
          <p:cNvPr id="163" name="Shape 163"/>
          <p:cNvSpPr/>
          <p:nvPr/>
        </p:nvSpPr>
        <p:spPr>
          <a:xfrm>
            <a:off x="7446069" y="2055347"/>
            <a:ext cx="3233171" cy="4683125"/>
          </a:xfrm>
          <a:prstGeom prst="rect">
            <a:avLst/>
          </a:prstGeom>
          <a:solidFill>
            <a:schemeClr val="accent2">
              <a:lumMod val="50000"/>
            </a:schemeClr>
          </a:solidFill>
          <a:ln w="12700">
            <a:miter lim="400000"/>
          </a:ln>
          <a:effectLst>
            <a:outerShdw blurRad="38100" dist="25400" dir="5400000" rotWithShape="0">
              <a:srgbClr val="000000">
                <a:alpha val="50000"/>
              </a:srgbClr>
            </a:outerShdw>
          </a:effectLst>
        </p:spPr>
        <p:txBody>
          <a:bodyPr lIns="35717" tIns="35717" rIns="35717" bIns="35717" anchor="ctr"/>
          <a:lstStyle/>
          <a:p>
            <a:pPr lvl="0">
              <a:defRPr sz="2400">
                <a:solidFill>
                  <a:srgbClr val="FFFFFF"/>
                </a:solidFill>
              </a:defRPr>
            </a:pPr>
            <a:endParaRPr sz="2400"/>
          </a:p>
        </p:txBody>
      </p:sp>
      <p:sp>
        <p:nvSpPr>
          <p:cNvPr id="164" name="Shape 164"/>
          <p:cNvSpPr/>
          <p:nvPr/>
        </p:nvSpPr>
        <p:spPr>
          <a:xfrm>
            <a:off x="7603562" y="2376063"/>
            <a:ext cx="2646258" cy="3919339"/>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lvl="0" algn="just">
              <a:defRPr sz="1800"/>
            </a:pPr>
            <a:endParaRPr b="1" dirty="0">
              <a:solidFill>
                <a:srgbClr val="FFFFFF"/>
              </a:solidFill>
            </a:endParaRPr>
          </a:p>
          <a:p>
            <a:pPr lvl="0" algn="ctr">
              <a:defRPr sz="1800"/>
            </a:pPr>
            <a:r>
              <a:rPr lang="en-AU" sz="2400" dirty="0">
                <a:solidFill>
                  <a:srgbClr val="FFFFFF"/>
                </a:solidFill>
              </a:rPr>
              <a:t>Over </a:t>
            </a:r>
            <a:r>
              <a:rPr sz="2400" dirty="0">
                <a:solidFill>
                  <a:srgbClr val="FFFFFF"/>
                </a:solidFill>
              </a:rPr>
              <a:t>90% </a:t>
            </a:r>
            <a:r>
              <a:rPr lang="en-AU" sz="2400" dirty="0">
                <a:solidFill>
                  <a:srgbClr val="FFFFFF"/>
                </a:solidFill>
              </a:rPr>
              <a:t>of 468 </a:t>
            </a:r>
            <a:r>
              <a:rPr sz="2400" dirty="0">
                <a:solidFill>
                  <a:srgbClr val="FFFFFF"/>
                </a:solidFill>
              </a:rPr>
              <a:t>drugs approved </a:t>
            </a:r>
          </a:p>
          <a:p>
            <a:pPr lvl="0" algn="ctr">
              <a:defRPr sz="1800"/>
            </a:pPr>
            <a:r>
              <a:rPr sz="2400" dirty="0">
                <a:solidFill>
                  <a:srgbClr val="FFFFFF"/>
                </a:solidFill>
              </a:rPr>
              <a:t>by FDA</a:t>
            </a:r>
            <a:r>
              <a:rPr lang="en-AU" sz="2400" dirty="0">
                <a:solidFill>
                  <a:srgbClr val="FFFFFF"/>
                </a:solidFill>
              </a:rPr>
              <a:t> in relation to birth defects have </a:t>
            </a:r>
            <a:endParaRPr sz="2400" dirty="0">
              <a:solidFill>
                <a:srgbClr val="FFFFFF"/>
              </a:solidFill>
            </a:endParaRPr>
          </a:p>
          <a:p>
            <a:pPr lvl="0" algn="ctr">
              <a:defRPr sz="1800"/>
            </a:pPr>
            <a:r>
              <a:rPr sz="2400" b="1" dirty="0">
                <a:solidFill>
                  <a:srgbClr val="FFFFFF"/>
                </a:solidFill>
              </a:rPr>
              <a:t>undetermined safety </a:t>
            </a:r>
          </a:p>
          <a:p>
            <a:pPr lvl="0" algn="ctr">
              <a:defRPr sz="1800"/>
            </a:pPr>
            <a:r>
              <a:rPr sz="2400" b="1" dirty="0">
                <a:solidFill>
                  <a:srgbClr val="FFFFFF"/>
                </a:solidFill>
              </a:rPr>
              <a:t>in pregnancy </a:t>
            </a:r>
            <a:endParaRPr lang="en-AU" sz="2400" b="1" dirty="0">
              <a:solidFill>
                <a:srgbClr val="FFFFFF"/>
              </a:solidFill>
            </a:endParaRPr>
          </a:p>
          <a:p>
            <a:pPr lvl="0" algn="ctr">
              <a:defRPr sz="1800"/>
            </a:pPr>
            <a:endParaRPr sz="2400" b="1" dirty="0">
              <a:solidFill>
                <a:srgbClr val="000000"/>
              </a:solidFill>
            </a:endParaRPr>
          </a:p>
          <a:p>
            <a:pPr lvl="0" algn="ctr">
              <a:defRPr sz="1800"/>
            </a:pPr>
            <a:r>
              <a:rPr sz="2000" dirty="0">
                <a:solidFill>
                  <a:srgbClr val="000000"/>
                </a:solidFill>
              </a:rPr>
              <a:t>(</a:t>
            </a:r>
            <a:r>
              <a:rPr lang="en-AU" sz="2000" dirty="0">
                <a:solidFill>
                  <a:srgbClr val="000000"/>
                </a:solidFill>
              </a:rPr>
              <a:t>Lo and Friedman,</a:t>
            </a:r>
          </a:p>
          <a:p>
            <a:pPr lvl="0" algn="ctr">
              <a:defRPr sz="1800"/>
            </a:pPr>
            <a:r>
              <a:rPr sz="2000" dirty="0">
                <a:solidFill>
                  <a:srgbClr val="000000"/>
                </a:solidFill>
              </a:rPr>
              <a:t>Obst &amp; Gyn 2002)</a:t>
            </a:r>
          </a:p>
        </p:txBody>
      </p:sp>
    </p:spTree>
    <p:extLst>
      <p:ext uri="{BB962C8B-B14F-4D97-AF65-F5344CB8AC3E}">
        <p14:creationId xmlns:p14="http://schemas.microsoft.com/office/powerpoint/2010/main" val="34204006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image16.jpg"/>
          <p:cNvPicPr/>
          <p:nvPr/>
        </p:nvPicPr>
        <p:blipFill>
          <a:blip r:embed="rId2"/>
          <a:stretch>
            <a:fillRect/>
          </a:stretch>
        </p:blipFill>
        <p:spPr>
          <a:xfrm>
            <a:off x="1843402" y="0"/>
            <a:ext cx="3991510" cy="7552967"/>
          </a:xfrm>
          <a:prstGeom prst="rect">
            <a:avLst/>
          </a:prstGeom>
          <a:ln w="12700">
            <a:miter lim="400000"/>
          </a:ln>
        </p:spPr>
      </p:pic>
      <p:pic>
        <p:nvPicPr>
          <p:cNvPr id="115" name="image.jpg"/>
          <p:cNvPicPr/>
          <p:nvPr/>
        </p:nvPicPr>
        <p:blipFill>
          <a:blip r:embed="rId3"/>
          <a:stretch>
            <a:fillRect/>
          </a:stretch>
        </p:blipFill>
        <p:spPr>
          <a:xfrm>
            <a:off x="5727335" y="0"/>
            <a:ext cx="4350153" cy="4195553"/>
          </a:xfrm>
          <a:prstGeom prst="rect">
            <a:avLst/>
          </a:prstGeom>
          <a:ln w="12700">
            <a:miter lim="400000"/>
          </a:ln>
        </p:spPr>
      </p:pic>
      <p:sp>
        <p:nvSpPr>
          <p:cNvPr id="118" name="Shape 118"/>
          <p:cNvSpPr/>
          <p:nvPr/>
        </p:nvSpPr>
        <p:spPr>
          <a:xfrm>
            <a:off x="5727335" y="3776483"/>
            <a:ext cx="4350154" cy="3107238"/>
          </a:xfrm>
          <a:prstGeom prst="rect">
            <a:avLst/>
          </a:prstGeom>
          <a:solidFill>
            <a:srgbClr val="EED2B5"/>
          </a:solidFill>
          <a:ln w="12700">
            <a:miter lim="400000"/>
          </a:ln>
        </p:spPr>
        <p:txBody>
          <a:bodyPr lIns="0" tIns="0" rIns="0" bIns="0" anchor="ctr"/>
          <a:lstStyle/>
          <a:p>
            <a:pPr lvl="0">
              <a:defRPr sz="2600">
                <a:solidFill>
                  <a:srgbClr val="FFFFFF"/>
                </a:solidFill>
              </a:defRPr>
            </a:pPr>
            <a:endParaRPr sz="2600"/>
          </a:p>
        </p:txBody>
      </p:sp>
      <p:sp>
        <p:nvSpPr>
          <p:cNvPr id="119" name="Shape 119"/>
          <p:cNvSpPr/>
          <p:nvPr/>
        </p:nvSpPr>
        <p:spPr>
          <a:xfrm rot="21600000">
            <a:off x="6014234" y="4586812"/>
            <a:ext cx="3883932" cy="1905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marL="339316" indent="-339316" algn="ctr" defTabSz="642915">
              <a:lnSpc>
                <a:spcPct val="80000"/>
              </a:lnSpc>
              <a:spcBef>
                <a:spcPts val="703"/>
              </a:spcBef>
              <a:buClr>
                <a:srgbClr val="0061FF"/>
              </a:buClr>
              <a:buFont typeface="Baskerville SemiBold"/>
              <a:defRPr sz="1800"/>
            </a:pPr>
            <a:r>
              <a:rPr sz="2500" b="1" dirty="0">
                <a:solidFill>
                  <a:srgbClr val="FFFFFF"/>
                </a:solidFill>
                <a:uFill>
                  <a:solidFill>
                    <a:srgbClr val="0061FF"/>
                  </a:solidFill>
                </a:uFill>
                <a:latin typeface="Baskerville" panose="02020502070401020303" pitchFamily="18" charset="0"/>
                <a:ea typeface="Baskerville" panose="02020502070401020303" pitchFamily="18" charset="0"/>
                <a:cs typeface="Helvetica"/>
                <a:sym typeface="Helvetica Neue Thin"/>
              </a:rPr>
              <a:t>Activating </a:t>
            </a:r>
          </a:p>
          <a:p>
            <a:pPr marL="339316" indent="-339316" algn="ctr" defTabSz="642915">
              <a:lnSpc>
                <a:spcPct val="80000"/>
              </a:lnSpc>
              <a:spcBef>
                <a:spcPts val="703"/>
              </a:spcBef>
              <a:buClr>
                <a:srgbClr val="0061FF"/>
              </a:buClr>
              <a:buFont typeface="Baskerville SemiBold"/>
              <a:defRPr sz="1800"/>
            </a:pPr>
            <a:r>
              <a:rPr sz="2500" b="1" dirty="0">
                <a:solidFill>
                  <a:srgbClr val="FFFFFF"/>
                </a:solidFill>
                <a:uFill>
                  <a:solidFill>
                    <a:srgbClr val="0061FF"/>
                  </a:solidFill>
                </a:uFill>
                <a:latin typeface="Baskerville" panose="02020502070401020303" pitchFamily="18" charset="0"/>
                <a:ea typeface="Baskerville" panose="02020502070401020303" pitchFamily="18" charset="0"/>
                <a:cs typeface="Helvetica"/>
                <a:sym typeface="Helvetica Neue Thin"/>
              </a:rPr>
              <a:t>primitive reflexes </a:t>
            </a:r>
          </a:p>
          <a:p>
            <a:pPr marL="339316" indent="-339316" algn="ctr" defTabSz="642915">
              <a:lnSpc>
                <a:spcPct val="80000"/>
              </a:lnSpc>
              <a:spcBef>
                <a:spcPts val="703"/>
              </a:spcBef>
              <a:buClr>
                <a:srgbClr val="0061FF"/>
              </a:buClr>
              <a:buFont typeface="Baskerville SemiBold"/>
              <a:defRPr sz="1800"/>
            </a:pPr>
            <a:r>
              <a:rPr sz="2500" b="1" dirty="0">
                <a:solidFill>
                  <a:srgbClr val="FFFFFF"/>
                </a:solidFill>
                <a:uFill>
                  <a:solidFill>
                    <a:srgbClr val="0061FF"/>
                  </a:solidFill>
                </a:uFill>
                <a:latin typeface="Baskerville" panose="02020502070401020303" pitchFamily="18" charset="0"/>
                <a:ea typeface="Baskerville" panose="02020502070401020303" pitchFamily="18" charset="0"/>
                <a:cs typeface="Helvetica"/>
                <a:sym typeface="Helvetica Neue Thin"/>
              </a:rPr>
              <a:t>and the</a:t>
            </a:r>
          </a:p>
          <a:p>
            <a:pPr marL="339316" indent="-339316" algn="ctr" defTabSz="642915">
              <a:lnSpc>
                <a:spcPct val="80000"/>
              </a:lnSpc>
              <a:spcBef>
                <a:spcPts val="703"/>
              </a:spcBef>
              <a:buClr>
                <a:srgbClr val="0061FF"/>
              </a:buClr>
              <a:buFont typeface="Baskerville SemiBold"/>
              <a:defRPr sz="1800"/>
            </a:pPr>
            <a:r>
              <a:rPr sz="2500" b="1" dirty="0">
                <a:solidFill>
                  <a:srgbClr val="FFFFFF"/>
                </a:solidFill>
                <a:uFill>
                  <a:solidFill>
                    <a:srgbClr val="0061FF"/>
                  </a:solidFill>
                </a:uFill>
                <a:latin typeface="Baskerville" panose="02020502070401020303" pitchFamily="18" charset="0"/>
                <a:ea typeface="Baskerville" panose="02020502070401020303" pitchFamily="18" charset="0"/>
                <a:cs typeface="Helvetica"/>
                <a:sym typeface="Helvetica Neue Thin"/>
              </a:rPr>
              <a:t>development of </a:t>
            </a:r>
          </a:p>
          <a:p>
            <a:pPr marL="339316" indent="-339316" algn="ctr" defTabSz="642915">
              <a:lnSpc>
                <a:spcPct val="80000"/>
              </a:lnSpc>
              <a:spcBef>
                <a:spcPts val="703"/>
              </a:spcBef>
              <a:buClr>
                <a:srgbClr val="0061FF"/>
              </a:buClr>
              <a:buFont typeface="Baskerville SemiBold"/>
              <a:defRPr sz="1800"/>
            </a:pPr>
            <a:r>
              <a:rPr sz="2500" b="1" dirty="0">
                <a:solidFill>
                  <a:srgbClr val="FFFFFF"/>
                </a:solidFill>
                <a:uFill>
                  <a:solidFill>
                    <a:srgbClr val="0061FF"/>
                  </a:solidFill>
                </a:uFill>
                <a:latin typeface="Baskerville" panose="02020502070401020303" pitchFamily="18" charset="0"/>
                <a:ea typeface="Baskerville" panose="02020502070401020303" pitchFamily="18" charset="0"/>
                <a:cs typeface="Helvetica"/>
                <a:sym typeface="Helvetica Neue Thin"/>
              </a:rPr>
              <a:t>the vestibular system</a:t>
            </a:r>
            <a:r>
              <a:rPr sz="2500" dirty="0">
                <a:solidFill>
                  <a:srgbClr val="0061FF"/>
                </a:solidFill>
                <a:uFill>
                  <a:solidFill>
                    <a:srgbClr val="0061FF"/>
                  </a:solidFill>
                </a:uFill>
                <a:latin typeface="Baskerville" panose="02020502070401020303" pitchFamily="18" charset="0"/>
                <a:ea typeface="Baskerville" panose="02020502070401020303" pitchFamily="18" charset="0"/>
                <a:cs typeface="Helvetica"/>
                <a:sym typeface="Baskerville"/>
              </a:rPr>
              <a:t> </a:t>
            </a:r>
          </a:p>
        </p:txBody>
      </p:sp>
      <p:sp>
        <p:nvSpPr>
          <p:cNvPr id="2" name="Rectangle 1"/>
          <p:cNvSpPr/>
          <p:nvPr/>
        </p:nvSpPr>
        <p:spPr>
          <a:xfrm>
            <a:off x="1843402" y="2967312"/>
            <a:ext cx="8341664" cy="1323439"/>
          </a:xfrm>
          <a:prstGeom prst="rect">
            <a:avLst/>
          </a:prstGeom>
          <a:solidFill>
            <a:schemeClr val="tx1">
              <a:lumMod val="65000"/>
              <a:lumOff val="35000"/>
            </a:schemeClr>
          </a:solidFill>
        </p:spPr>
        <p:txBody>
          <a:bodyPr wrap="square">
            <a:spAutoFit/>
          </a:bodyPr>
          <a:lstStyle/>
          <a:p>
            <a:pPr lvl="0" algn="ctr">
              <a:defRPr sz="1800"/>
            </a:pPr>
            <a:r>
              <a:rPr lang="en-US" sz="2000" b="1" dirty="0">
                <a:solidFill>
                  <a:schemeClr val="bg1"/>
                </a:solidFill>
                <a:latin typeface="Baskerville" panose="02020502070401020303" pitchFamily="18" charset="0"/>
                <a:ea typeface="Baskerville" panose="02020502070401020303" pitchFamily="18" charset="0"/>
                <a:cs typeface="Helvetica"/>
              </a:rPr>
              <a:t> </a:t>
            </a:r>
          </a:p>
          <a:p>
            <a:pPr lvl="0" algn="ctr">
              <a:defRPr sz="1800"/>
            </a:pPr>
            <a:r>
              <a:rPr lang="en-US" sz="2000" b="1" dirty="0">
                <a:solidFill>
                  <a:schemeClr val="bg1"/>
                </a:solidFill>
                <a:latin typeface="Baskerville" panose="02020502070401020303" pitchFamily="18" charset="0"/>
                <a:ea typeface="Baskerville" panose="02020502070401020303" pitchFamily="18" charset="0"/>
                <a:cs typeface="Helvetica"/>
              </a:rPr>
              <a:t> Developmental Delay, Sensory Processing Delay,  </a:t>
            </a:r>
            <a:r>
              <a:rPr lang="en-US" sz="2000" b="1" dirty="0" err="1">
                <a:solidFill>
                  <a:schemeClr val="bg1"/>
                </a:solidFill>
                <a:latin typeface="Baskerville" panose="02020502070401020303" pitchFamily="18" charset="0"/>
                <a:ea typeface="Baskerville" panose="02020502070401020303" pitchFamily="18" charset="0"/>
                <a:cs typeface="Helvetica"/>
              </a:rPr>
              <a:t>Phagiocephaly</a:t>
            </a:r>
            <a:r>
              <a:rPr lang="en-US" sz="2000" b="1" dirty="0">
                <a:solidFill>
                  <a:schemeClr val="bg1"/>
                </a:solidFill>
                <a:latin typeface="Baskerville" panose="02020502070401020303" pitchFamily="18" charset="0"/>
                <a:ea typeface="Baskerville" panose="02020502070401020303" pitchFamily="18" charset="0"/>
                <a:cs typeface="Helvetica"/>
              </a:rPr>
              <a:t>, Autism have been linked with breech positioning.</a:t>
            </a:r>
          </a:p>
          <a:p>
            <a:pPr lvl="0" algn="ctr">
              <a:defRPr sz="1800"/>
            </a:pPr>
            <a:endParaRPr lang="en-US" sz="2000" b="1" dirty="0">
              <a:solidFill>
                <a:schemeClr val="bg1"/>
              </a:solidFill>
              <a:latin typeface="Helvetica"/>
              <a:cs typeface="Helvetica"/>
            </a:endParaRPr>
          </a:p>
        </p:txBody>
      </p:sp>
      <p:sp>
        <p:nvSpPr>
          <p:cNvPr id="11" name="Shape 301"/>
          <p:cNvSpPr/>
          <p:nvPr/>
        </p:nvSpPr>
        <p:spPr>
          <a:xfrm>
            <a:off x="1843402" y="2967312"/>
            <a:ext cx="8341664" cy="1299798"/>
          </a:xfrm>
          <a:prstGeom prst="rect">
            <a:avLst/>
          </a:prstGeom>
          <a:solidFill>
            <a:schemeClr val="bg2">
              <a:lumMod val="75000"/>
            </a:schemeClr>
          </a:solidFill>
          <a:ln w="12700">
            <a:miter lim="400000"/>
          </a:ln>
          <a:effectLst>
            <a:outerShdw dir="5400000" rotWithShape="0">
              <a:srgbClr val="000000">
                <a:alpha val="50000"/>
              </a:srgbClr>
            </a:outerShdw>
          </a:effectLst>
        </p:spPr>
        <p:txBody>
          <a:bodyPr lIns="15067" tIns="15067" rIns="15067" bIns="15067" anchor="ctr"/>
          <a:lstStyle/>
          <a:p>
            <a:pPr lvl="0" algn="ctr">
              <a:defRPr sz="1800"/>
            </a:pPr>
            <a:r>
              <a:rPr lang="en-US" sz="2400" b="1" dirty="0">
                <a:latin typeface="Baskerville" panose="02020502070401020303" pitchFamily="18" charset="0"/>
                <a:ea typeface="Baskerville" panose="02020502070401020303" pitchFamily="18" charset="0"/>
                <a:cs typeface="Helvetica Light"/>
              </a:rPr>
              <a:t>Chiropractic helps babies thrive developmentally in the womb</a:t>
            </a:r>
            <a:r>
              <a:rPr lang="en-US" dirty="0">
                <a:latin typeface="Baskerville" panose="02020502070401020303" pitchFamily="18" charset="0"/>
                <a:ea typeface="Baskerville" panose="02020502070401020303" pitchFamily="18" charset="0"/>
                <a:cs typeface="Helvetica Light"/>
              </a:rPr>
              <a:t>.</a:t>
            </a:r>
          </a:p>
        </p:txBody>
      </p:sp>
    </p:spTree>
    <p:extLst>
      <p:ext uri="{BB962C8B-B14F-4D97-AF65-F5344CB8AC3E}">
        <p14:creationId xmlns:p14="http://schemas.microsoft.com/office/powerpoint/2010/main" val="3116152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02362"/>
          </a:xfrm>
        </p:spPr>
        <p:txBody>
          <a:bodyPr/>
          <a:lstStyle/>
          <a:p>
            <a:r>
              <a:rPr lang="en-US" dirty="0"/>
              <a:t>Assessing Posterior</a:t>
            </a:r>
          </a:p>
        </p:txBody>
      </p:sp>
      <p:pic>
        <p:nvPicPr>
          <p:cNvPr id="3" name="Picture 2"/>
          <p:cNvPicPr>
            <a:picLocks noChangeAspect="1"/>
          </p:cNvPicPr>
          <p:nvPr/>
        </p:nvPicPr>
        <p:blipFill>
          <a:blip r:embed="rId3"/>
          <a:stretch>
            <a:fillRect/>
          </a:stretch>
        </p:blipFill>
        <p:spPr>
          <a:xfrm>
            <a:off x="1524001" y="-2163071"/>
            <a:ext cx="9583159" cy="10014923"/>
          </a:xfrm>
          <a:prstGeom prst="rect">
            <a:avLst/>
          </a:prstGeom>
        </p:spPr>
      </p:pic>
      <p:sp>
        <p:nvSpPr>
          <p:cNvPr id="4" name="Rounded Rectangle 3"/>
          <p:cNvSpPr/>
          <p:nvPr/>
        </p:nvSpPr>
        <p:spPr>
          <a:xfrm>
            <a:off x="1421096" y="4464250"/>
            <a:ext cx="4674904" cy="21939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0000"/>
                </a:solidFill>
              </a:rPr>
              <a:t>   </a:t>
            </a:r>
          </a:p>
          <a:p>
            <a:r>
              <a:rPr lang="en-US" sz="2000" dirty="0">
                <a:solidFill>
                  <a:srgbClr val="000000"/>
                </a:solidFill>
              </a:rPr>
              <a:t>   </a:t>
            </a:r>
            <a:endParaRPr lang="en-US" sz="2000" dirty="0">
              <a:solidFill>
                <a:schemeClr val="tx1"/>
              </a:solidFill>
              <a:cs typeface="Athelas Regular"/>
            </a:endParaRPr>
          </a:p>
          <a:p>
            <a:r>
              <a:rPr lang="en-US" sz="2000" dirty="0">
                <a:solidFill>
                  <a:schemeClr val="tx1"/>
                </a:solidFill>
                <a:cs typeface="Athelas Regular"/>
              </a:rPr>
              <a:t>   1. Leg Length</a:t>
            </a:r>
          </a:p>
          <a:p>
            <a:r>
              <a:rPr lang="en-US" sz="2000" dirty="0">
                <a:solidFill>
                  <a:schemeClr val="tx1"/>
                </a:solidFill>
                <a:cs typeface="Athelas Regular"/>
              </a:rPr>
              <a:t>   2. </a:t>
            </a:r>
            <a:r>
              <a:rPr lang="en-US" sz="2000" dirty="0" err="1">
                <a:solidFill>
                  <a:schemeClr val="tx1"/>
                </a:solidFill>
                <a:cs typeface="Athelas Regular"/>
              </a:rPr>
              <a:t>Sacro</a:t>
            </a:r>
            <a:r>
              <a:rPr lang="en-US" sz="2000" dirty="0">
                <a:solidFill>
                  <a:schemeClr val="tx1"/>
                </a:solidFill>
                <a:cs typeface="Athelas Regular"/>
              </a:rPr>
              <a:t>-tuberous ligament</a:t>
            </a:r>
          </a:p>
          <a:p>
            <a:r>
              <a:rPr lang="en-US" sz="2000" dirty="0">
                <a:solidFill>
                  <a:schemeClr val="tx1"/>
                </a:solidFill>
                <a:cs typeface="Athelas Regular"/>
              </a:rPr>
              <a:t>   3. Coccyx</a:t>
            </a:r>
          </a:p>
          <a:p>
            <a:r>
              <a:rPr lang="en-US" sz="2000" dirty="0">
                <a:solidFill>
                  <a:schemeClr val="tx1"/>
                </a:solidFill>
                <a:cs typeface="Athelas Regular"/>
              </a:rPr>
              <a:t>   4. Sacrum</a:t>
            </a:r>
          </a:p>
          <a:p>
            <a:r>
              <a:rPr lang="en-US" sz="2000" dirty="0">
                <a:solidFill>
                  <a:schemeClr val="tx1"/>
                </a:solidFill>
                <a:cs typeface="Athelas Regular"/>
              </a:rPr>
              <a:t>   5. Superior SI Joint  </a:t>
            </a:r>
          </a:p>
          <a:p>
            <a:endParaRPr lang="en-US" sz="2400" dirty="0">
              <a:solidFill>
                <a:srgbClr val="000000"/>
              </a:solidFill>
            </a:endParaRPr>
          </a:p>
          <a:p>
            <a:endParaRPr lang="en-US" sz="2800" dirty="0">
              <a:solidFill>
                <a:srgbClr val="000000"/>
              </a:solidFill>
            </a:endParaRPr>
          </a:p>
        </p:txBody>
      </p:sp>
      <p:sp>
        <p:nvSpPr>
          <p:cNvPr id="5" name="Rounded Rectangle 4"/>
          <p:cNvSpPr/>
          <p:nvPr/>
        </p:nvSpPr>
        <p:spPr>
          <a:xfrm rot="10800000" flipV="1">
            <a:off x="6044396" y="4464250"/>
            <a:ext cx="5062764" cy="21939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solidFill>
              </a:rPr>
              <a:t>  </a:t>
            </a:r>
            <a:r>
              <a:rPr lang="en-US" sz="2000" dirty="0">
                <a:solidFill>
                  <a:schemeClr val="tx1"/>
                </a:solidFill>
                <a:cs typeface="Athelas Regular"/>
              </a:rPr>
              <a:t>6. </a:t>
            </a:r>
            <a:r>
              <a:rPr lang="en-US" sz="2000" dirty="0" err="1">
                <a:solidFill>
                  <a:schemeClr val="tx1"/>
                </a:solidFill>
                <a:cs typeface="Athelas Regular"/>
              </a:rPr>
              <a:t>Gleno</a:t>
            </a:r>
            <a:r>
              <a:rPr lang="en-US" sz="2000" dirty="0">
                <a:solidFill>
                  <a:schemeClr val="tx1"/>
                </a:solidFill>
                <a:cs typeface="Athelas Regular"/>
              </a:rPr>
              <a:t>-femoral head</a:t>
            </a:r>
          </a:p>
          <a:p>
            <a:r>
              <a:rPr lang="en-US" sz="2000" dirty="0">
                <a:solidFill>
                  <a:schemeClr val="tx1"/>
                </a:solidFill>
                <a:cs typeface="Athelas Regular"/>
              </a:rPr>
              <a:t>  7. </a:t>
            </a:r>
            <a:r>
              <a:rPr lang="en-US" sz="2000" dirty="0" err="1">
                <a:solidFill>
                  <a:schemeClr val="tx1"/>
                </a:solidFill>
                <a:cs typeface="Athelas Regular"/>
              </a:rPr>
              <a:t>Ilio</a:t>
            </a:r>
            <a:r>
              <a:rPr lang="en-US" sz="2000" dirty="0">
                <a:solidFill>
                  <a:schemeClr val="tx1"/>
                </a:solidFill>
                <a:cs typeface="Athelas Regular"/>
              </a:rPr>
              <a:t>-lumbar Ligament</a:t>
            </a:r>
          </a:p>
          <a:p>
            <a:r>
              <a:rPr lang="en-US" sz="2000" dirty="0">
                <a:solidFill>
                  <a:schemeClr val="tx1"/>
                </a:solidFill>
                <a:cs typeface="Athelas Regular"/>
              </a:rPr>
              <a:t>  8. L5</a:t>
            </a:r>
          </a:p>
          <a:p>
            <a:r>
              <a:rPr lang="en-US" sz="2000" dirty="0">
                <a:solidFill>
                  <a:schemeClr val="tx1"/>
                </a:solidFill>
                <a:cs typeface="Athelas Regular"/>
              </a:rPr>
              <a:t>  9. L4 </a:t>
            </a:r>
          </a:p>
          <a:p>
            <a:r>
              <a:rPr lang="en-US" sz="2000" dirty="0">
                <a:solidFill>
                  <a:schemeClr val="tx1"/>
                </a:solidFill>
                <a:cs typeface="Athelas Regular"/>
              </a:rPr>
              <a:t>10. L3, L2, L1</a:t>
            </a:r>
          </a:p>
        </p:txBody>
      </p:sp>
    </p:spTree>
    <p:extLst>
      <p:ext uri="{BB962C8B-B14F-4D97-AF65-F5344CB8AC3E}">
        <p14:creationId xmlns:p14="http://schemas.microsoft.com/office/powerpoint/2010/main" val="1420036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0" y="609600"/>
            <a:ext cx="7467600" cy="5086350"/>
          </a:xfrm>
          <a:prstGeom prst="rect">
            <a:avLst/>
          </a:prstGeom>
        </p:spPr>
      </p:pic>
      <p:sp>
        <p:nvSpPr>
          <p:cNvPr id="4" name="TextBox 3"/>
          <p:cNvSpPr txBox="1"/>
          <p:nvPr/>
        </p:nvSpPr>
        <p:spPr>
          <a:xfrm>
            <a:off x="3962400" y="3112532"/>
            <a:ext cx="1445904" cy="369332"/>
          </a:xfrm>
          <a:prstGeom prst="rect">
            <a:avLst/>
          </a:prstGeom>
          <a:noFill/>
        </p:spPr>
        <p:txBody>
          <a:bodyPr wrap="square" rtlCol="0">
            <a:spAutoFit/>
          </a:bodyPr>
          <a:lstStyle/>
          <a:p>
            <a:r>
              <a:rPr lang="en-US" dirty="0">
                <a:solidFill>
                  <a:srgbClr val="000000"/>
                </a:solidFill>
              </a:rPr>
              <a:t>Whole length</a:t>
            </a:r>
          </a:p>
        </p:txBody>
      </p:sp>
      <p:sp>
        <p:nvSpPr>
          <p:cNvPr id="5" name="TextBox 4"/>
          <p:cNvSpPr txBox="1"/>
          <p:nvPr/>
        </p:nvSpPr>
        <p:spPr>
          <a:xfrm>
            <a:off x="5029200" y="2514600"/>
            <a:ext cx="1371601" cy="369332"/>
          </a:xfrm>
          <a:prstGeom prst="rect">
            <a:avLst/>
          </a:prstGeom>
          <a:noFill/>
        </p:spPr>
        <p:txBody>
          <a:bodyPr wrap="square" rtlCol="0">
            <a:spAutoFit/>
          </a:bodyPr>
          <a:lstStyle/>
          <a:p>
            <a:r>
              <a:rPr lang="en-US" dirty="0">
                <a:solidFill>
                  <a:srgbClr val="000000"/>
                </a:solidFill>
              </a:rPr>
              <a:t>Proximal</a:t>
            </a:r>
          </a:p>
        </p:txBody>
      </p:sp>
    </p:spTree>
    <p:extLst>
      <p:ext uri="{BB962C8B-B14F-4D97-AF65-F5344CB8AC3E}">
        <p14:creationId xmlns:p14="http://schemas.microsoft.com/office/powerpoint/2010/main" val="820211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6350" y="5410200"/>
            <a:ext cx="2181225" cy="1200328"/>
          </a:xfrm>
          <a:prstGeom prst="rect">
            <a:avLst/>
          </a:prstGeom>
          <a:noFill/>
        </p:spPr>
        <p:txBody>
          <a:bodyPr wrap="square" rtlCol="0">
            <a:spAutoFit/>
          </a:bodyPr>
          <a:lstStyle/>
          <a:p>
            <a:pPr marL="342900" indent="-342900"/>
            <a:r>
              <a:rPr lang="en-US" sz="2400" dirty="0">
                <a:cs typeface="Athelas Regular"/>
              </a:rPr>
              <a:t>1.  ASIS</a:t>
            </a:r>
          </a:p>
          <a:p>
            <a:pPr marL="342900" indent="-342900"/>
            <a:r>
              <a:rPr lang="en-US" sz="2400" dirty="0">
                <a:cs typeface="Athelas Regular"/>
              </a:rPr>
              <a:t>2.  AIIS</a:t>
            </a:r>
          </a:p>
          <a:p>
            <a:pPr marL="342900" indent="-342900"/>
            <a:r>
              <a:rPr lang="en-US" sz="2400" dirty="0">
                <a:cs typeface="Athelas Regular"/>
              </a:rPr>
              <a:t>3.  Pubis</a:t>
            </a:r>
          </a:p>
        </p:txBody>
      </p:sp>
      <p:sp>
        <p:nvSpPr>
          <p:cNvPr id="5" name="TextBox 4"/>
          <p:cNvSpPr txBox="1"/>
          <p:nvPr/>
        </p:nvSpPr>
        <p:spPr>
          <a:xfrm>
            <a:off x="5588000" y="5410200"/>
            <a:ext cx="5254625" cy="1200328"/>
          </a:xfrm>
          <a:prstGeom prst="rect">
            <a:avLst/>
          </a:prstGeom>
          <a:noFill/>
        </p:spPr>
        <p:txBody>
          <a:bodyPr wrap="square" rtlCol="0">
            <a:spAutoFit/>
          </a:bodyPr>
          <a:lstStyle/>
          <a:p>
            <a:r>
              <a:rPr lang="en-US" sz="2400" dirty="0">
                <a:cs typeface="Athelas Regular"/>
              </a:rPr>
              <a:t>4. Psoas and Round Ligament</a:t>
            </a:r>
          </a:p>
          <a:p>
            <a:r>
              <a:rPr lang="en-US" sz="2400" dirty="0">
                <a:cs typeface="Athelas Regular"/>
              </a:rPr>
              <a:t>5. Lower Quadrants</a:t>
            </a:r>
          </a:p>
          <a:p>
            <a:r>
              <a:rPr lang="en-US" sz="2400" dirty="0">
                <a:cs typeface="Athelas Regular"/>
              </a:rPr>
              <a:t>6. Upper Quadrant</a:t>
            </a:r>
          </a:p>
        </p:txBody>
      </p:sp>
      <p:pic>
        <p:nvPicPr>
          <p:cNvPr id="6" name="Picture 5"/>
          <p:cNvPicPr>
            <a:picLocks noChangeAspect="1"/>
          </p:cNvPicPr>
          <p:nvPr/>
        </p:nvPicPr>
        <p:blipFill>
          <a:blip r:embed="rId3"/>
          <a:stretch>
            <a:fillRect/>
          </a:stretch>
        </p:blipFill>
        <p:spPr>
          <a:xfrm>
            <a:off x="1981200" y="-381000"/>
            <a:ext cx="8001000" cy="5791200"/>
          </a:xfrm>
          <a:prstGeom prst="rect">
            <a:avLst/>
          </a:prstGeom>
        </p:spPr>
      </p:pic>
    </p:spTree>
    <p:extLst>
      <p:ext uri="{BB962C8B-B14F-4D97-AF65-F5344CB8AC3E}">
        <p14:creationId xmlns:p14="http://schemas.microsoft.com/office/powerpoint/2010/main" val="3328372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C5ED748-14CA-8643-9912-A47FA0581489}"/>
              </a:ext>
            </a:extLst>
          </p:cNvPr>
          <p:cNvPicPr>
            <a:picLocks noChangeAspect="1"/>
          </p:cNvPicPr>
          <p:nvPr/>
        </p:nvPicPr>
        <p:blipFill>
          <a:blip r:embed="rId3"/>
          <a:stretch>
            <a:fillRect/>
          </a:stretch>
        </p:blipFill>
        <p:spPr>
          <a:xfrm>
            <a:off x="0" y="0"/>
            <a:ext cx="14934595" cy="6858000"/>
          </a:xfrm>
          <a:prstGeom prst="rect">
            <a:avLst/>
          </a:prstGeom>
        </p:spPr>
      </p:pic>
      <p:sp>
        <p:nvSpPr>
          <p:cNvPr id="4" name="TextBox 3">
            <a:extLst>
              <a:ext uri="{FF2B5EF4-FFF2-40B4-BE49-F238E27FC236}">
                <a16:creationId xmlns:a16="http://schemas.microsoft.com/office/drawing/2014/main" id="{092F459C-AB6D-D44D-89EF-D1893C4BEE1D}"/>
              </a:ext>
            </a:extLst>
          </p:cNvPr>
          <p:cNvSpPr txBox="1"/>
          <p:nvPr/>
        </p:nvSpPr>
        <p:spPr>
          <a:xfrm>
            <a:off x="858091" y="671136"/>
            <a:ext cx="10904538" cy="2706688"/>
          </a:xfrm>
          <a:prstGeom prst="rect">
            <a:avLst/>
          </a:prstGeom>
          <a:noFill/>
        </p:spPr>
        <p:txBody>
          <a:bodyPr wrap="square" rtlCol="0" anchor="t">
            <a:normAutofit/>
          </a:bodyPr>
          <a:lstStyle/>
          <a:p>
            <a:pPr>
              <a:spcAft>
                <a:spcPts val="600"/>
              </a:spcAft>
            </a:pPr>
            <a:r>
              <a:rPr lang="en-US" sz="2800" dirty="0"/>
              <a:t>1186</a:t>
            </a:r>
          </a:p>
          <a:p>
            <a:pPr>
              <a:spcAft>
                <a:spcPts val="600"/>
              </a:spcAft>
            </a:pPr>
            <a:r>
              <a:rPr lang="en-US" sz="2800" dirty="0"/>
              <a:t># of live births in Spain per day</a:t>
            </a:r>
          </a:p>
          <a:p>
            <a:pPr>
              <a:spcAft>
                <a:spcPts val="600"/>
              </a:spcAft>
            </a:pPr>
            <a:r>
              <a:rPr lang="en-US" sz="2800" dirty="0"/>
              <a:t>433,836 live births in 2021</a:t>
            </a:r>
          </a:p>
          <a:p>
            <a:pPr>
              <a:spcAft>
                <a:spcPts val="600"/>
              </a:spcAft>
            </a:pPr>
            <a:endParaRPr lang="en-US" sz="2800" b="1" dirty="0"/>
          </a:p>
          <a:p>
            <a:pPr>
              <a:spcAft>
                <a:spcPts val="600"/>
              </a:spcAft>
            </a:pPr>
            <a:endParaRPr lang="en-US" sz="2800" b="1" dirty="0"/>
          </a:p>
        </p:txBody>
      </p:sp>
      <p:sp>
        <p:nvSpPr>
          <p:cNvPr id="7" name="TextBox 6">
            <a:extLst>
              <a:ext uri="{FF2B5EF4-FFF2-40B4-BE49-F238E27FC236}">
                <a16:creationId xmlns:a16="http://schemas.microsoft.com/office/drawing/2014/main" id="{3992A87D-5C76-CC44-9D3F-31DBBB582BC3}"/>
              </a:ext>
            </a:extLst>
          </p:cNvPr>
          <p:cNvSpPr txBox="1"/>
          <p:nvPr/>
        </p:nvSpPr>
        <p:spPr>
          <a:xfrm>
            <a:off x="2015028" y="3366989"/>
            <a:ext cx="10904538" cy="2795588"/>
          </a:xfrm>
          <a:prstGeom prst="rect">
            <a:avLst/>
          </a:prstGeom>
          <a:noFill/>
        </p:spPr>
        <p:txBody>
          <a:bodyPr wrap="square" rtlCol="0" anchor="t">
            <a:normAutofit/>
          </a:bodyPr>
          <a:lstStyle/>
          <a:p>
            <a:pPr>
              <a:spcAft>
                <a:spcPts val="600"/>
              </a:spcAft>
            </a:pPr>
            <a:r>
              <a:rPr lang="en-US" sz="2800" dirty="0"/>
              <a:t>2,371</a:t>
            </a:r>
          </a:p>
          <a:p>
            <a:pPr>
              <a:spcAft>
                <a:spcPts val="600"/>
              </a:spcAft>
            </a:pPr>
            <a:r>
              <a:rPr lang="en-US" sz="2800" dirty="0"/>
              <a:t># of live births in the UK per day</a:t>
            </a:r>
          </a:p>
          <a:p>
            <a:pPr>
              <a:spcAft>
                <a:spcPts val="600"/>
              </a:spcAft>
            </a:pPr>
            <a:r>
              <a:rPr lang="en-US" sz="2800" dirty="0"/>
              <a:t>681,560 live births in 2020</a:t>
            </a:r>
          </a:p>
          <a:p>
            <a:pPr>
              <a:spcAft>
                <a:spcPts val="600"/>
              </a:spcAft>
            </a:pPr>
            <a:endParaRPr lang="en-US" sz="2800" dirty="0"/>
          </a:p>
          <a:p>
            <a:pPr>
              <a:spcAft>
                <a:spcPts val="600"/>
              </a:spcAft>
            </a:pPr>
            <a:endParaRPr lang="en-US" sz="2800" dirty="0"/>
          </a:p>
          <a:p>
            <a:pPr>
              <a:spcAft>
                <a:spcPts val="600"/>
              </a:spcAft>
            </a:pPr>
            <a:endParaRPr lang="en-US" sz="2800" dirty="0"/>
          </a:p>
          <a:p>
            <a:pPr>
              <a:spcAft>
                <a:spcPts val="600"/>
              </a:spcAft>
            </a:pPr>
            <a:endParaRPr lang="en-US" sz="2800" dirty="0"/>
          </a:p>
          <a:p>
            <a:pPr>
              <a:spcAft>
                <a:spcPts val="600"/>
              </a:spcAft>
            </a:pPr>
            <a:endParaRPr lang="en-US" sz="2800" dirty="0"/>
          </a:p>
          <a:p>
            <a:pPr>
              <a:spcAft>
                <a:spcPts val="600"/>
              </a:spcAft>
            </a:pPr>
            <a:endParaRPr lang="en-US" sz="2800" dirty="0"/>
          </a:p>
        </p:txBody>
      </p:sp>
    </p:spTree>
    <p:extLst>
      <p:ext uri="{BB962C8B-B14F-4D97-AF65-F5344CB8AC3E}">
        <p14:creationId xmlns:p14="http://schemas.microsoft.com/office/powerpoint/2010/main" val="10859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Pictures of a mum with constraint</a:t>
            </a:r>
          </a:p>
        </p:txBody>
      </p:sp>
      <p:pic>
        <p:nvPicPr>
          <p:cNvPr id="4" name="Picture 3" descr="IMG_404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1" y="0"/>
            <a:ext cx="4953000" cy="6858000"/>
          </a:xfrm>
          <a:prstGeom prst="rect">
            <a:avLst/>
          </a:prstGeom>
        </p:spPr>
      </p:pic>
      <p:pic>
        <p:nvPicPr>
          <p:cNvPr id="5" name="Picture 4" descr="IMG_404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250" y="0"/>
            <a:ext cx="4603750" cy="6858000"/>
          </a:xfrm>
          <a:prstGeom prst="rect">
            <a:avLst/>
          </a:prstGeom>
        </p:spPr>
      </p:pic>
    </p:spTree>
    <p:extLst>
      <p:ext uri="{BB962C8B-B14F-4D97-AF65-F5344CB8AC3E}">
        <p14:creationId xmlns:p14="http://schemas.microsoft.com/office/powerpoint/2010/main" val="4270717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03568768-E1CC-A14E-B44B-7D16D027E955}"/>
              </a:ext>
            </a:extLst>
          </p:cNvPr>
          <p:cNvPicPr>
            <a:picLocks noChangeAspect="1"/>
          </p:cNvPicPr>
          <p:nvPr/>
        </p:nvPicPr>
        <p:blipFill rotWithShape="1">
          <a:blip r:embed="rId3"/>
          <a:srcRect t="19928" r="2" b="24385"/>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209994650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4">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0"/>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375" y="500244"/>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7967" y="664836"/>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2E3F4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0F7F1BC5-93C4-5340-8BC9-FCFB18943AFF}"/>
              </a:ext>
            </a:extLst>
          </p:cNvPr>
          <p:cNvSpPr txBox="1"/>
          <p:nvPr/>
        </p:nvSpPr>
        <p:spPr>
          <a:xfrm>
            <a:off x="6789743" y="2442411"/>
            <a:ext cx="4996329" cy="202440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a:solidFill>
                  <a:srgbClr val="FFFFFF"/>
                </a:solidFill>
                <a:latin typeface="+mj-lt"/>
                <a:ea typeface="+mj-ea"/>
                <a:cs typeface="+mj-cs"/>
              </a:rPr>
              <a:t>Rule of 15.</a:t>
            </a:r>
          </a:p>
        </p:txBody>
      </p:sp>
      <p:pic>
        <p:nvPicPr>
          <p:cNvPr id="10" name="Picture 9" descr="Firemen in a huddle">
            <a:extLst>
              <a:ext uri="{FF2B5EF4-FFF2-40B4-BE49-F238E27FC236}">
                <a16:creationId xmlns:a16="http://schemas.microsoft.com/office/drawing/2014/main" id="{B29D9518-F959-924C-BC01-AFD66FF433A5}"/>
              </a:ext>
            </a:extLst>
          </p:cNvPr>
          <p:cNvPicPr>
            <a:picLocks noChangeAspect="1"/>
          </p:cNvPicPr>
          <p:nvPr/>
        </p:nvPicPr>
        <p:blipFill rotWithShape="1">
          <a:blip r:embed="rId2"/>
          <a:srcRect t="21926" b="7977"/>
          <a:stretch/>
        </p:blipFill>
        <p:spPr>
          <a:xfrm>
            <a:off x="979868" y="10"/>
            <a:ext cx="6069184" cy="2839773"/>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pic>
        <p:nvPicPr>
          <p:cNvPr id="7" name="Picture 6" descr="Diagram&#10;&#10;Description automatically generated">
            <a:extLst>
              <a:ext uri="{FF2B5EF4-FFF2-40B4-BE49-F238E27FC236}">
                <a16:creationId xmlns:a16="http://schemas.microsoft.com/office/drawing/2014/main" id="{9A93C4E7-F661-1A47-9D50-9098E7124B0F}"/>
              </a:ext>
            </a:extLst>
          </p:cNvPr>
          <p:cNvPicPr>
            <a:picLocks noChangeAspect="1"/>
          </p:cNvPicPr>
          <p:nvPr/>
        </p:nvPicPr>
        <p:blipFill rotWithShape="1">
          <a:blip r:embed="rId3"/>
          <a:srcRect t="8096" r="4" b="5365"/>
          <a:stretch/>
        </p:blipFill>
        <p:spPr>
          <a:xfrm>
            <a:off x="1" y="3124784"/>
            <a:ext cx="5001418" cy="3733216"/>
          </a:xfrm>
          <a:custGeom>
            <a:avLst/>
            <a:gdLst/>
            <a:ahLst/>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p:spPr>
      </p:pic>
    </p:spTree>
    <p:extLst>
      <p:ext uri="{BB962C8B-B14F-4D97-AF65-F5344CB8AC3E}">
        <p14:creationId xmlns:p14="http://schemas.microsoft.com/office/powerpoint/2010/main" val="1516528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28663" y="1422400"/>
            <a:ext cx="450555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300">
                <a:solidFill>
                  <a:schemeClr val="bg1"/>
                </a:solidFill>
                <a:latin typeface="+mj-lt"/>
                <a:ea typeface="+mj-ea"/>
                <a:cs typeface="+mj-cs"/>
              </a:rPr>
              <a:t>Encourage them to </a:t>
            </a:r>
          </a:p>
          <a:p>
            <a:pPr>
              <a:lnSpc>
                <a:spcPct val="90000"/>
              </a:lnSpc>
              <a:spcBef>
                <a:spcPct val="0"/>
              </a:spcBef>
              <a:spcAft>
                <a:spcPts val="600"/>
              </a:spcAft>
            </a:pPr>
            <a:r>
              <a:rPr lang="en-US" sz="4300">
                <a:solidFill>
                  <a:schemeClr val="bg1"/>
                </a:solidFill>
                <a:latin typeface="+mj-lt"/>
                <a:ea typeface="+mj-ea"/>
                <a:cs typeface="+mj-cs"/>
              </a:rPr>
              <a:t>Ask Good Questions</a:t>
            </a:r>
          </a:p>
        </p:txBody>
      </p:sp>
      <p:sp>
        <p:nvSpPr>
          <p:cNvPr id="29" name="Freeform: Shape 28">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AB-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30198"/>
            <a:ext cx="2462367" cy="3408121"/>
          </a:xfrm>
          <a:prstGeom prst="rect">
            <a:avLst/>
          </a:prstGeom>
        </p:spPr>
      </p:pic>
      <p:pic>
        <p:nvPicPr>
          <p:cNvPr id="4" name="Picture 3" descr="Screen Shot 2015-03-06 at 2.54.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367" y="3269396"/>
            <a:ext cx="3052515" cy="2999096"/>
          </a:xfrm>
          <a:prstGeom prst="rect">
            <a:avLst/>
          </a:prstGeom>
        </p:spPr>
      </p:pic>
    </p:spTree>
    <p:extLst>
      <p:ext uri="{BB962C8B-B14F-4D97-AF65-F5344CB8AC3E}">
        <p14:creationId xmlns:p14="http://schemas.microsoft.com/office/powerpoint/2010/main" val="137233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Background pattern&#10;&#10;Description automatically generated">
            <a:extLst>
              <a:ext uri="{FF2B5EF4-FFF2-40B4-BE49-F238E27FC236}">
                <a16:creationId xmlns:a16="http://schemas.microsoft.com/office/drawing/2014/main" id="{67ABABDF-C790-3D46-8FE1-B9028A91C792}"/>
              </a:ext>
            </a:extLst>
          </p:cNvPr>
          <p:cNvPicPr>
            <a:picLocks noChangeAspect="1"/>
          </p:cNvPicPr>
          <p:nvPr/>
        </p:nvPicPr>
        <p:blipFill rotWithShape="1">
          <a:blip r:embed="rId3"/>
          <a:srcRect l="205" r="21277"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21" name="TextBox 6">
            <a:extLst>
              <a:ext uri="{FF2B5EF4-FFF2-40B4-BE49-F238E27FC236}">
                <a16:creationId xmlns:a16="http://schemas.microsoft.com/office/drawing/2014/main" id="{6D79E41B-02DC-1748-A8C6-D195A7D2FC73}"/>
              </a:ext>
            </a:extLst>
          </p:cNvPr>
          <p:cNvSpPr txBox="1"/>
          <p:nvPr/>
        </p:nvSpPr>
        <p:spPr>
          <a:xfrm>
            <a:off x="5863722" y="2355370"/>
            <a:ext cx="6095997" cy="4355055"/>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sz="2400" i="1" dirty="0">
                <a:latin typeface="+mj-lt"/>
              </a:rPr>
              <a:t>“The master maker of the human body did not create you and then run off and leave you masterless.  </a:t>
            </a:r>
          </a:p>
          <a:p>
            <a:pPr indent="-228600">
              <a:lnSpc>
                <a:spcPct val="90000"/>
              </a:lnSpc>
              <a:spcBef>
                <a:spcPct val="0"/>
              </a:spcBef>
              <a:spcAft>
                <a:spcPts val="600"/>
              </a:spcAft>
              <a:buFont typeface="Arial" panose="020B0604020202020204" pitchFamily="34" charset="0"/>
              <a:buChar char="•"/>
            </a:pPr>
            <a:endParaRPr lang="en-US" sz="2400" i="1" dirty="0">
              <a:latin typeface="+mj-lt"/>
            </a:endParaRPr>
          </a:p>
          <a:p>
            <a:pPr>
              <a:lnSpc>
                <a:spcPct val="90000"/>
              </a:lnSpc>
              <a:spcBef>
                <a:spcPct val="0"/>
              </a:spcBef>
              <a:spcAft>
                <a:spcPts val="600"/>
              </a:spcAft>
            </a:pPr>
            <a:r>
              <a:rPr lang="en-US" sz="2400" i="1" dirty="0">
                <a:latin typeface="+mj-lt"/>
              </a:rPr>
              <a:t>He stayed on the job as innate, as the fellow within, as nerve transmission controlling every function of life, as spirit from above-down, inside-out, expressing, creating, exploring, directing you in every field and phase of experience so that your home is truly the world, and the world is your home.”</a:t>
            </a:r>
          </a:p>
          <a:p>
            <a:pPr indent="-228600">
              <a:lnSpc>
                <a:spcPct val="90000"/>
              </a:lnSpc>
              <a:spcBef>
                <a:spcPct val="0"/>
              </a:spcBef>
              <a:spcAft>
                <a:spcPts val="600"/>
              </a:spcAft>
              <a:buFont typeface="Arial" panose="020B0604020202020204" pitchFamily="34" charset="0"/>
              <a:buChar char="•"/>
            </a:pPr>
            <a:endParaRPr lang="en-US" sz="1700" i="1" dirty="0"/>
          </a:p>
          <a:p>
            <a:pPr indent="-228600">
              <a:lnSpc>
                <a:spcPct val="90000"/>
              </a:lnSpc>
              <a:spcBef>
                <a:spcPct val="0"/>
              </a:spcBef>
              <a:spcAft>
                <a:spcPts val="600"/>
              </a:spcAft>
              <a:buFont typeface="Arial" panose="020B0604020202020204" pitchFamily="34" charset="0"/>
              <a:buChar char="•"/>
            </a:pPr>
            <a:endParaRPr lang="en-US" sz="1700" i="1" dirty="0"/>
          </a:p>
          <a:p>
            <a:pPr algn="r">
              <a:lnSpc>
                <a:spcPct val="90000"/>
              </a:lnSpc>
              <a:spcBef>
                <a:spcPct val="0"/>
              </a:spcBef>
              <a:spcAft>
                <a:spcPts val="600"/>
              </a:spcAft>
            </a:pPr>
            <a:r>
              <a:rPr lang="en-US" sz="1700" i="1" dirty="0"/>
              <a:t>BJ Palmer.</a:t>
            </a:r>
          </a:p>
        </p:txBody>
      </p:sp>
      <p:sp>
        <p:nvSpPr>
          <p:cNvPr id="8" name="TextBox 7">
            <a:extLst>
              <a:ext uri="{FF2B5EF4-FFF2-40B4-BE49-F238E27FC236}">
                <a16:creationId xmlns:a16="http://schemas.microsoft.com/office/drawing/2014/main" id="{5A7E8640-9F48-CD44-A47C-E85AC90F5200}"/>
              </a:ext>
            </a:extLst>
          </p:cNvPr>
          <p:cNvSpPr txBox="1"/>
          <p:nvPr/>
        </p:nvSpPr>
        <p:spPr>
          <a:xfrm>
            <a:off x="685799" y="1470212"/>
            <a:ext cx="10820399" cy="4087906"/>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b="1" kern="1200" dirty="0">
              <a:latin typeface="+mj-lt"/>
              <a:ea typeface="+mj-ea"/>
              <a:cs typeface="+mj-cs"/>
            </a:endParaRPr>
          </a:p>
        </p:txBody>
      </p:sp>
    </p:spTree>
    <p:extLst>
      <p:ext uri="{BB962C8B-B14F-4D97-AF65-F5344CB8AC3E}">
        <p14:creationId xmlns:p14="http://schemas.microsoft.com/office/powerpoint/2010/main" val="46579530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9275F4E-DF78-A845-8F09-3290A4A11A49}"/>
              </a:ext>
            </a:extLst>
          </p:cNvPr>
          <p:cNvSpPr txBox="1"/>
          <p:nvPr/>
        </p:nvSpPr>
        <p:spPr>
          <a:xfrm>
            <a:off x="187882" y="1561044"/>
            <a:ext cx="4278531" cy="5315485"/>
          </a:xfrm>
          <a:prstGeom prst="rect">
            <a:avLst/>
          </a:prstGeom>
        </p:spPr>
        <p:txBody>
          <a:bodyPr vert="horz" lIns="91440" tIns="45720" rIns="91440" bIns="45720" rtlCol="0">
            <a:normAutofit/>
          </a:bodyPr>
          <a:lstStyle/>
          <a:p>
            <a:pPr>
              <a:lnSpc>
                <a:spcPct val="90000"/>
              </a:lnSpc>
              <a:spcAft>
                <a:spcPts val="600"/>
              </a:spcAft>
            </a:pPr>
            <a:r>
              <a:rPr lang="en-US" sz="2000" dirty="0">
                <a:effectLst/>
              </a:rPr>
              <a:t>A seven-year study </a:t>
            </a:r>
            <a:r>
              <a:rPr lang="en-US" sz="2000" dirty="0"/>
              <a:t>compared the clinical and cost </a:t>
            </a:r>
            <a:r>
              <a:rPr lang="en-US" sz="2000" dirty="0" err="1"/>
              <a:t>utilisation</a:t>
            </a:r>
            <a:r>
              <a:rPr lang="en-US" sz="2000" dirty="0"/>
              <a:t> of nonsurgical/ nonpharmaceutical care given by primary care physicians (PCP) who were mostly chiropractors, as compared with PCPs using conventional medicine alone.</a:t>
            </a:r>
            <a:endParaRPr lang="en-US" sz="2000" dirty="0">
              <a:effectLst/>
            </a:endParaRPr>
          </a:p>
          <a:p>
            <a:pPr indent="-228600">
              <a:lnSpc>
                <a:spcPct val="90000"/>
              </a:lnSpc>
              <a:spcAft>
                <a:spcPts val="600"/>
              </a:spcAft>
              <a:buFont typeface="Arial" panose="020B0604020202020204" pitchFamily="34" charset="0"/>
              <a:buChar char="•"/>
            </a:pPr>
            <a:endParaRPr lang="en-US" sz="1900" i="1" dirty="0"/>
          </a:p>
          <a:p>
            <a:pPr>
              <a:lnSpc>
                <a:spcPct val="90000"/>
              </a:lnSpc>
              <a:spcAft>
                <a:spcPts val="600"/>
              </a:spcAft>
            </a:pPr>
            <a:endParaRPr lang="en-US" sz="1900" dirty="0"/>
          </a:p>
          <a:p>
            <a:pPr>
              <a:lnSpc>
                <a:spcPct val="90000"/>
              </a:lnSpc>
              <a:spcAft>
                <a:spcPts val="600"/>
              </a:spcAft>
            </a:pPr>
            <a:endParaRPr lang="en-US" sz="1900" dirty="0"/>
          </a:p>
          <a:p>
            <a:pPr>
              <a:lnSpc>
                <a:spcPct val="90000"/>
              </a:lnSpc>
              <a:spcAft>
                <a:spcPts val="600"/>
              </a:spcAft>
            </a:pPr>
            <a:endParaRPr lang="en-US" sz="1900" dirty="0"/>
          </a:p>
          <a:p>
            <a:pPr>
              <a:lnSpc>
                <a:spcPct val="90000"/>
              </a:lnSpc>
              <a:spcAft>
                <a:spcPts val="600"/>
              </a:spcAft>
            </a:pPr>
            <a:endParaRPr lang="en-US" i="1" dirty="0"/>
          </a:p>
          <a:p>
            <a:pPr>
              <a:lnSpc>
                <a:spcPct val="90000"/>
              </a:lnSpc>
              <a:spcAft>
                <a:spcPts val="600"/>
              </a:spcAft>
            </a:pPr>
            <a:r>
              <a:rPr lang="en-US" sz="1600" i="1" dirty="0" err="1"/>
              <a:t>Sarnat</a:t>
            </a:r>
            <a:r>
              <a:rPr lang="en-US" sz="1600" i="1" dirty="0"/>
              <a:t> RL et al. </a:t>
            </a:r>
            <a:r>
              <a:rPr lang="en-US" sz="1600" i="1" dirty="0">
                <a:effectLst/>
              </a:rPr>
              <a:t>Journal of Manipulative and Physiological Therapeutics (JMPT). 2007</a:t>
            </a:r>
          </a:p>
        </p:txBody>
      </p:sp>
      <p:pic>
        <p:nvPicPr>
          <p:cNvPr id="4" name="Picture 3" descr="Screen Shot 2015-04-09 at 10.17.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799" y="1561044"/>
            <a:ext cx="7254201" cy="3735911"/>
          </a:xfrm>
          <a:prstGeom prst="rect">
            <a:avLst/>
          </a:prstGeom>
        </p:spPr>
      </p:pic>
    </p:spTree>
    <p:extLst>
      <p:ext uri="{BB962C8B-B14F-4D97-AF65-F5344CB8AC3E}">
        <p14:creationId xmlns:p14="http://schemas.microsoft.com/office/powerpoint/2010/main" val="3573428947"/>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DD60D3-44F8-1E42-A0B6-8CE5DF720D6D}"/>
              </a:ext>
            </a:extLst>
          </p:cNvPr>
          <p:cNvPicPr>
            <a:picLocks noChangeAspect="1"/>
          </p:cNvPicPr>
          <p:nvPr/>
        </p:nvPicPr>
        <p:blipFill>
          <a:blip r:embed="rId2"/>
          <a:stretch>
            <a:fillRect/>
          </a:stretch>
        </p:blipFill>
        <p:spPr>
          <a:xfrm>
            <a:off x="1429957" y="643467"/>
            <a:ext cx="3718686" cy="5571066"/>
          </a:xfrm>
          <a:prstGeom prst="rect">
            <a:avLst/>
          </a:prstGeom>
        </p:spPr>
      </p:pic>
      <p:pic>
        <p:nvPicPr>
          <p:cNvPr id="4" name="Picture 3" descr="Screen Shot 2016-09-09 at 8.34.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980407"/>
            <a:ext cx="5291667" cy="2897186"/>
          </a:xfrm>
          <a:prstGeom prst="rect">
            <a:avLst/>
          </a:prstGeom>
        </p:spPr>
      </p:pic>
    </p:spTree>
    <p:extLst>
      <p:ext uri="{BB962C8B-B14F-4D97-AF65-F5344CB8AC3E}">
        <p14:creationId xmlns:p14="http://schemas.microsoft.com/office/powerpoint/2010/main" val="395935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een Shot 2015-04-09 at 10.18.42 pm.png"/>
          <p:cNvPicPr>
            <a:picLocks noChangeAspect="1"/>
          </p:cNvPicPr>
          <p:nvPr/>
        </p:nvPicPr>
        <p:blipFill rotWithShape="1">
          <a:blip r:embed="rId3">
            <a:extLst>
              <a:ext uri="{28A0092B-C50C-407E-A947-70E740481C1C}">
                <a14:useLocalDpi xmlns:a14="http://schemas.microsoft.com/office/drawing/2010/main" val="0"/>
              </a:ext>
            </a:extLst>
          </a:blip>
          <a:srcRect b="5040"/>
          <a:stretch/>
        </p:blipFill>
        <p:spPr>
          <a:xfrm>
            <a:off x="457200" y="457200"/>
            <a:ext cx="11277600" cy="5943600"/>
          </a:xfrm>
          <a:prstGeom prst="rect">
            <a:avLst/>
          </a:prstGeom>
        </p:spPr>
      </p:pic>
    </p:spTree>
    <p:extLst>
      <p:ext uri="{BB962C8B-B14F-4D97-AF65-F5344CB8AC3E}">
        <p14:creationId xmlns:p14="http://schemas.microsoft.com/office/powerpoint/2010/main" val="1426661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B1BBA4-E860-984A-AC2D-AE21FC73834C}"/>
              </a:ext>
            </a:extLst>
          </p:cNvPr>
          <p:cNvSpPr txBox="1"/>
          <p:nvPr/>
        </p:nvSpPr>
        <p:spPr>
          <a:xfrm>
            <a:off x="127158" y="1429488"/>
            <a:ext cx="7058785" cy="4862146"/>
          </a:xfrm>
          <a:prstGeom prst="rect">
            <a:avLst/>
          </a:prstGeom>
        </p:spPr>
        <p:txBody>
          <a:bodyPr vert="horz" lIns="91440" tIns="45720" rIns="91440" bIns="45720" rtlCol="0">
            <a:normAutofit fontScale="62500" lnSpcReduction="20000"/>
          </a:bodyPr>
          <a:lstStyle/>
          <a:p>
            <a:pPr indent="-228600">
              <a:lnSpc>
                <a:spcPct val="90000"/>
              </a:lnSpc>
              <a:spcAft>
                <a:spcPts val="600"/>
              </a:spcAft>
              <a:buFont typeface="Arial" panose="020B0604020202020204" pitchFamily="34" charset="0"/>
              <a:buChar char="•"/>
            </a:pPr>
            <a:r>
              <a:rPr lang="en-US" sz="3200" b="1" dirty="0">
                <a:solidFill>
                  <a:schemeClr val="bg1">
                    <a:alpha val="80000"/>
                  </a:schemeClr>
                </a:solidFill>
                <a:effectLst/>
              </a:rPr>
              <a:t>Recorded changes in brain function, </a:t>
            </a:r>
            <a:r>
              <a:rPr lang="en-US" sz="3200" b="1" dirty="0">
                <a:solidFill>
                  <a:schemeClr val="bg1">
                    <a:alpha val="80000"/>
                  </a:schemeClr>
                </a:solidFill>
              </a:rPr>
              <a:t>post </a:t>
            </a:r>
            <a:r>
              <a:rPr lang="en-US" sz="3200" b="1" dirty="0">
                <a:solidFill>
                  <a:schemeClr val="bg1">
                    <a:alpha val="80000"/>
                  </a:schemeClr>
                </a:solidFill>
                <a:effectLst/>
              </a:rPr>
              <a:t>adjustments in :</a:t>
            </a:r>
          </a:p>
          <a:p>
            <a:pPr indent="-228600">
              <a:lnSpc>
                <a:spcPct val="90000"/>
              </a:lnSpc>
              <a:spcAft>
                <a:spcPts val="600"/>
              </a:spcAft>
              <a:buFont typeface="Arial" panose="020B0604020202020204" pitchFamily="34" charset="0"/>
              <a:buChar char="•"/>
            </a:pPr>
            <a:endParaRPr lang="en-US" sz="3200" dirty="0">
              <a:solidFill>
                <a:schemeClr val="bg1">
                  <a:alpha val="80000"/>
                </a:schemeClr>
              </a:solidFill>
            </a:endParaRP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effectLst/>
              </a:rPr>
              <a:t>sensory processing at the primary sensory cortex</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effectLst/>
              </a:rPr>
              <a:t>sensory motor integration at the primary sensory cortex </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effectLst/>
              </a:rPr>
              <a:t>at the primary motor cortex</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effectLst/>
              </a:rPr>
              <a:t>in circuits involving the basal ganglia and prefrontal cortex </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effectLst/>
              </a:rPr>
              <a:t>in intramuscular inhibitory drive to muscles from the brain </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effectLst/>
              </a:rPr>
              <a:t>intra cortical facilitatory drive to muscles from the brain</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effectLst/>
              </a:rPr>
              <a:t>the way the brain filters proprioceptive afferent information</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rPr>
              <a:t>in motor control- increased cortical drive to the muscle</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rPr>
              <a:t>presynaptic inhibition of one A afferent synapses</a:t>
            </a: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rPr>
              <a:t>the central nervous system is better able to use muscle spindle information, and more efficiently produce force</a:t>
            </a:r>
            <a:endParaRPr lang="en-US" sz="3200" dirty="0">
              <a:solidFill>
                <a:schemeClr val="bg1">
                  <a:alpha val="80000"/>
                </a:schemeClr>
              </a:solidFill>
              <a:effectLst/>
            </a:endParaRPr>
          </a:p>
          <a:p>
            <a:pPr marL="342900" indent="-228600">
              <a:lnSpc>
                <a:spcPct val="90000"/>
              </a:lnSpc>
              <a:spcAft>
                <a:spcPts val="600"/>
              </a:spcAft>
              <a:buFont typeface="Arial" panose="020B0604020202020204" pitchFamily="34" charset="0"/>
              <a:buChar char="•"/>
            </a:pPr>
            <a:r>
              <a:rPr lang="en-US" sz="3200" dirty="0">
                <a:solidFill>
                  <a:schemeClr val="bg1">
                    <a:alpha val="80000"/>
                  </a:schemeClr>
                </a:solidFill>
              </a:rPr>
              <a:t>forward activation of trunk muscles when raising an arm</a:t>
            </a:r>
            <a:endParaRPr lang="en-US" sz="3200" dirty="0">
              <a:solidFill>
                <a:schemeClr val="bg1">
                  <a:alpha val="80000"/>
                </a:schemeClr>
              </a:solidFill>
              <a:effectLst/>
            </a:endParaRPr>
          </a:p>
          <a:p>
            <a:pPr indent="-228600">
              <a:lnSpc>
                <a:spcPct val="90000"/>
              </a:lnSpc>
              <a:spcAft>
                <a:spcPts val="600"/>
              </a:spcAft>
              <a:buFont typeface="Arial" panose="020B0604020202020204" pitchFamily="34" charset="0"/>
              <a:buChar char="•"/>
            </a:pPr>
            <a:endParaRPr lang="en-US" sz="600" dirty="0">
              <a:solidFill>
                <a:schemeClr val="bg1">
                  <a:alpha val="80000"/>
                </a:schemeClr>
              </a:solidFill>
              <a:effectLst/>
            </a:endParaRPr>
          </a:p>
        </p:txBody>
      </p:sp>
      <p:pic>
        <p:nvPicPr>
          <p:cNvPr id="34" name="Picture 33" descr="A person looking at a globe&#10;&#10;Description automatically generated with low confidence">
            <a:extLst>
              <a:ext uri="{FF2B5EF4-FFF2-40B4-BE49-F238E27FC236}">
                <a16:creationId xmlns:a16="http://schemas.microsoft.com/office/drawing/2014/main" id="{45FC06F9-A268-4F45-83D1-E3D8A75489C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961" r="21544" b="9091"/>
          <a:stretch/>
        </p:blipFill>
        <p:spPr>
          <a:xfrm>
            <a:off x="7185944" y="2739738"/>
            <a:ext cx="5006056" cy="3960000"/>
          </a:xfrm>
          <a:prstGeom prst="rect">
            <a:avLst/>
          </a:prstGeom>
        </p:spPr>
      </p:pic>
    </p:spTree>
    <p:extLst>
      <p:ext uri="{BB962C8B-B14F-4D97-AF65-F5344CB8AC3E}">
        <p14:creationId xmlns:p14="http://schemas.microsoft.com/office/powerpoint/2010/main" val="357503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19.png"/>
          <p:cNvPicPr/>
          <p:nvPr/>
        </p:nvPicPr>
        <p:blipFill>
          <a:blip r:embed="rId3"/>
          <a:stretch>
            <a:fillRect/>
          </a:stretch>
        </p:blipFill>
        <p:spPr>
          <a:xfrm>
            <a:off x="4219074" y="1103332"/>
            <a:ext cx="7732294" cy="6731096"/>
          </a:xfrm>
          <a:prstGeom prst="rect">
            <a:avLst/>
          </a:prstGeom>
          <a:ln w="12700">
            <a:round/>
          </a:ln>
        </p:spPr>
      </p:pic>
      <p:sp>
        <p:nvSpPr>
          <p:cNvPr id="148" name="Shape 148"/>
          <p:cNvSpPr>
            <a:spLocks noGrp="1"/>
          </p:cNvSpPr>
          <p:nvPr>
            <p:ph type="body" idx="1"/>
          </p:nvPr>
        </p:nvSpPr>
        <p:spPr>
          <a:xfrm>
            <a:off x="4490113" y="4182233"/>
            <a:ext cx="6965630" cy="3144870"/>
          </a:xfrm>
          <a:prstGeom prst="rect">
            <a:avLst/>
          </a:prstGeom>
          <a:solidFill>
            <a:srgbClr val="663333"/>
          </a:solidFill>
        </p:spPr>
        <p:txBody>
          <a:bodyPr vert="horz" lIns="26788" tIns="26788" rIns="26788" bIns="26788" rtlCol="0" anchor="t">
            <a:normAutofit/>
          </a:bodyPr>
          <a:lstStyle/>
          <a:p>
            <a:pPr marL="339316" indent="-339316" algn="just">
              <a:spcBef>
                <a:spcPts val="703"/>
              </a:spcBef>
              <a:buClr>
                <a:srgbClr val="FFFFFF"/>
              </a:buClr>
              <a:buNone/>
              <a:defRPr sz="1800"/>
            </a:pPr>
            <a:r>
              <a:rPr sz="2400" dirty="0">
                <a:latin typeface="Helvetica Light"/>
                <a:ea typeface="Baskerville"/>
                <a:cs typeface="Helvetica Light"/>
                <a:sym typeface="Baskerville"/>
              </a:rPr>
              <a:t>  </a:t>
            </a:r>
            <a:endParaRPr lang="en-AU" sz="2400" dirty="0">
              <a:latin typeface="Helvetica Light"/>
              <a:ea typeface="Baskerville"/>
              <a:cs typeface="Helvetica Light"/>
              <a:sym typeface="Baskerville"/>
            </a:endParaRPr>
          </a:p>
          <a:p>
            <a:pPr marL="339316" indent="-339316" algn="ctr">
              <a:spcBef>
                <a:spcPts val="703"/>
              </a:spcBef>
              <a:buClr>
                <a:srgbClr val="FFFFFF"/>
              </a:buClr>
              <a:buNone/>
              <a:defRPr sz="1800"/>
            </a:pPr>
            <a:r>
              <a:rPr lang="en-AU" sz="2400" dirty="0">
                <a:solidFill>
                  <a:srgbClr val="FFFFFF"/>
                </a:solidFill>
                <a:latin typeface="Helvetica Light"/>
                <a:cs typeface="Helvetica Light"/>
                <a:sym typeface="Helvetica Light"/>
              </a:rPr>
              <a:t>    “Birth to 2 years” is the period in which therapeutic interventions to support plasticity can have the greatest positive effect.</a:t>
            </a:r>
          </a:p>
          <a:p>
            <a:pPr marL="339316" indent="-339316" algn="ctr">
              <a:spcBef>
                <a:spcPts val="703"/>
              </a:spcBef>
              <a:buClr>
                <a:srgbClr val="FFFFFF"/>
              </a:buClr>
              <a:buNone/>
              <a:defRPr sz="1800"/>
            </a:pPr>
            <a:r>
              <a:rPr lang="en-AU" sz="2000" dirty="0">
                <a:solidFill>
                  <a:srgbClr val="FFFFFF"/>
                </a:solidFill>
                <a:latin typeface="Helvetica Light"/>
                <a:cs typeface="Helvetica Light"/>
                <a:sym typeface="Helvetica Light"/>
              </a:rPr>
              <a:t>     </a:t>
            </a:r>
            <a:r>
              <a:rPr lang="en-AU" sz="2000" dirty="0">
                <a:solidFill>
                  <a:srgbClr val="FFFFFF"/>
                </a:solidFill>
                <a:uFill>
                  <a:solidFill>
                    <a:srgbClr val="FFFFFF"/>
                  </a:solidFill>
                </a:uFill>
                <a:latin typeface="Helvetica Light"/>
                <a:cs typeface="Helvetica Light"/>
                <a:sym typeface="Helvetica Light"/>
              </a:rPr>
              <a:t>Journal of Neuroscience </a:t>
            </a:r>
          </a:p>
          <a:p>
            <a:pPr marL="339316" indent="-339316" algn="ctr">
              <a:spcBef>
                <a:spcPts val="703"/>
              </a:spcBef>
              <a:buClr>
                <a:srgbClr val="FFFFFF"/>
              </a:buClr>
              <a:buNone/>
              <a:defRPr sz="1800"/>
            </a:pPr>
            <a:endParaRPr sz="2400" dirty="0">
              <a:solidFill>
                <a:srgbClr val="FFFFFF"/>
              </a:solidFill>
              <a:uFill>
                <a:solidFill>
                  <a:srgbClr val="FFFFFF"/>
                </a:solidFill>
              </a:uFill>
              <a:latin typeface="Helvetica Light"/>
              <a:cs typeface="Helvetica Light"/>
              <a:sym typeface="Helvetica Light"/>
            </a:endParaRPr>
          </a:p>
        </p:txBody>
      </p:sp>
      <p:pic>
        <p:nvPicPr>
          <p:cNvPr id="6" name="Picture 5" descr="Screen Shot 2015-04-07 at 5.13.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64" y="1721759"/>
            <a:ext cx="4138710" cy="5136240"/>
          </a:xfrm>
          <a:prstGeom prst="rect">
            <a:avLst/>
          </a:prstGeom>
        </p:spPr>
      </p:pic>
      <p:sp>
        <p:nvSpPr>
          <p:cNvPr id="150" name="Shape 150"/>
          <p:cNvSpPr/>
          <p:nvPr/>
        </p:nvSpPr>
        <p:spPr>
          <a:xfrm>
            <a:off x="80364" y="164220"/>
            <a:ext cx="11983299" cy="1477328"/>
          </a:xfrm>
          <a:prstGeom prst="rect">
            <a:avLst/>
          </a:prstGeom>
          <a:solidFill>
            <a:schemeClr val="bg2">
              <a:lumMod val="75000"/>
            </a:schemeClr>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defRPr sz="3400" b="1">
                <a:solidFill>
                  <a:srgbClr val="11DBE3"/>
                </a:solidFill>
              </a:defRPr>
            </a:lvl1pPr>
          </a:lstStyle>
          <a:p>
            <a:pPr lvl="0" algn="ctr">
              <a:defRPr sz="1800" b="0">
                <a:solidFill>
                  <a:srgbClr val="000000"/>
                </a:solidFill>
              </a:defRPr>
            </a:pPr>
            <a:endParaRPr lang="en-AU" sz="2400" dirty="0">
              <a:latin typeface="Helvetica"/>
              <a:cs typeface="Helvetica"/>
            </a:endParaRPr>
          </a:p>
          <a:p>
            <a:pPr lvl="0" algn="ctr">
              <a:defRPr sz="1800" b="0">
                <a:solidFill>
                  <a:srgbClr val="000000"/>
                </a:solidFill>
              </a:defRPr>
            </a:pPr>
            <a:r>
              <a:rPr sz="2400" dirty="0">
                <a:latin typeface="Helvetica"/>
                <a:cs typeface="Helvetica"/>
              </a:rPr>
              <a:t>Chiropractic</a:t>
            </a:r>
            <a:r>
              <a:rPr lang="en-AU" sz="2400" dirty="0">
                <a:latin typeface="Helvetica"/>
                <a:cs typeface="Helvetica"/>
              </a:rPr>
              <a:t>,</a:t>
            </a:r>
            <a:r>
              <a:rPr sz="2400" dirty="0">
                <a:latin typeface="Helvetica"/>
                <a:cs typeface="Helvetica"/>
              </a:rPr>
              <a:t> maximising neural </a:t>
            </a:r>
            <a:r>
              <a:rPr lang="en-AU" sz="2400" dirty="0">
                <a:latin typeface="Helvetica"/>
                <a:cs typeface="Helvetica"/>
              </a:rPr>
              <a:t>plasticity </a:t>
            </a:r>
            <a:r>
              <a:rPr sz="2400" dirty="0">
                <a:latin typeface="Helvetica"/>
                <a:cs typeface="Helvetica"/>
              </a:rPr>
              <a:t>for all babies</a:t>
            </a:r>
            <a:r>
              <a:rPr lang="en-AU" sz="2400" dirty="0">
                <a:latin typeface="Helvetica"/>
                <a:cs typeface="Helvetica"/>
              </a:rPr>
              <a:t>.</a:t>
            </a:r>
          </a:p>
          <a:p>
            <a:pPr lvl="0" algn="ctr">
              <a:defRPr sz="1800" b="0">
                <a:solidFill>
                  <a:srgbClr val="000000"/>
                </a:solidFill>
              </a:defRPr>
            </a:pPr>
            <a:endParaRPr lang="en-AU" sz="2400" dirty="0">
              <a:latin typeface="Helvetica"/>
              <a:cs typeface="Helvetica"/>
            </a:endParaRPr>
          </a:p>
          <a:p>
            <a:pPr lvl="0" algn="ctr">
              <a:defRPr sz="1800" b="0">
                <a:solidFill>
                  <a:srgbClr val="000000"/>
                </a:solidFill>
              </a:defRPr>
            </a:pPr>
            <a:r>
              <a:rPr sz="2400" dirty="0">
                <a:latin typeface="Helvetica"/>
                <a:cs typeface="Helvetica"/>
              </a:rPr>
              <a:t> </a:t>
            </a:r>
          </a:p>
        </p:txBody>
      </p:sp>
    </p:spTree>
    <p:extLst>
      <p:ext uri="{BB962C8B-B14F-4D97-AF65-F5344CB8AC3E}">
        <p14:creationId xmlns:p14="http://schemas.microsoft.com/office/powerpoint/2010/main" val="1172409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5228</TotalTime>
  <Words>2160</Words>
  <Application>Microsoft Macintosh PowerPoint</Application>
  <PresentationFormat>Widescreen</PresentationFormat>
  <Paragraphs>264</Paragraphs>
  <Slides>33</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Athelas Bold</vt:lpstr>
      <vt:lpstr>Athelas Regular</vt:lpstr>
      <vt:lpstr>Avenir</vt:lpstr>
      <vt:lpstr>Baskerville</vt:lpstr>
      <vt:lpstr>Baskerville SemiBold</vt:lpstr>
      <vt:lpstr>Calibri</vt:lpstr>
      <vt:lpstr>Calibri Light</vt:lpstr>
      <vt:lpstr>Century Gothic</vt:lpstr>
      <vt:lpstr>Gill Sans</vt:lpstr>
      <vt:lpstr>Helvetica</vt:lpstr>
      <vt:lpstr>Helvetica Light</vt:lpstr>
      <vt:lpstr>Office Theme</vt:lpstr>
      <vt:lpstr>PowerPoint Presentation</vt:lpstr>
      <vt:lpstr>Nirvana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“babies born via CS predisposed to allergies”</vt:lpstr>
      <vt:lpstr>PowerPoint Presentation</vt:lpstr>
      <vt:lpstr>PowerPoint Presentation</vt:lpstr>
      <vt:lpstr>PI/AS subluxation</vt:lpstr>
      <vt:lpstr>Ex/In subluxation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Posterior</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Nirvana clients</dc:title>
  <dc:creator>Microsoft Office User</dc:creator>
  <cp:lastModifiedBy>Microsoft Office User</cp:lastModifiedBy>
  <cp:revision>5</cp:revision>
  <dcterms:created xsi:type="dcterms:W3CDTF">2022-04-21T18:35:37Z</dcterms:created>
  <dcterms:modified xsi:type="dcterms:W3CDTF">2022-04-25T09:44:54Z</dcterms:modified>
</cp:coreProperties>
</file>